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8" r:id="rId3"/>
    <p:sldId id="261" r:id="rId4"/>
    <p:sldId id="259" r:id="rId5"/>
    <p:sldId id="264" r:id="rId6"/>
    <p:sldId id="271" r:id="rId7"/>
    <p:sldId id="272" r:id="rId8"/>
    <p:sldId id="262" r:id="rId9"/>
    <p:sldId id="260" r:id="rId10"/>
    <p:sldId id="263" r:id="rId11"/>
    <p:sldId id="273" r:id="rId12"/>
    <p:sldId id="265" r:id="rId13"/>
    <p:sldId id="268" r:id="rId14"/>
    <p:sldId id="267" r:id="rId15"/>
    <p:sldId id="269" r:id="rId16"/>
    <p:sldId id="274" r:id="rId17"/>
    <p:sldId id="270" r:id="rId18"/>
  </p:sldIdLst>
  <p:sldSz cx="18288000" cy="10287000"/>
  <p:notesSz cx="6858000" cy="9144000"/>
  <p:embeddedFontLst>
    <p:embeddedFont>
      <p:font typeface="Banburi" panose="020B0604020202020204" charset="-34"/>
      <p:regular r:id="rId19"/>
    </p:embeddedFont>
    <p:embeddedFont>
      <p:font typeface="Banburi Bold" panose="020B0604020202020204" charset="-34"/>
      <p:regular r:id="rId20"/>
    </p:embeddedFont>
    <p:embeddedFont>
      <p:font typeface="Brasika" panose="020B0604020202020204" charset="0"/>
      <p:regular r:id="rId21"/>
    </p:embeddedFon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Cambria Math" panose="02040503050406030204" pitchFamily="18" charset="0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882" autoAdjust="0"/>
    <p:restoredTop sz="94206" autoAdjust="0"/>
  </p:normalViewPr>
  <p:slideViewPr>
    <p:cSldViewPr>
      <p:cViewPr varScale="1">
        <p:scale>
          <a:sx n="46" d="100"/>
          <a:sy n="46" d="100"/>
        </p:scale>
        <p:origin x="624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17" Type="http://schemas.openxmlformats.org/officeDocument/2006/relationships/hyperlink" Target="https://doi.org/10.29407/inotek.v5i1.965" TargetMode="External"/><Relationship Id="rId2" Type="http://schemas.openxmlformats.org/officeDocument/2006/relationships/image" Target="../media/image1.jpeg"/><Relationship Id="rId16" Type="http://schemas.openxmlformats.org/officeDocument/2006/relationships/image" Target="../media/image1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Relationship Id="rId14" Type="http://schemas.openxmlformats.org/officeDocument/2006/relationships/image" Target="../media/image13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13" Type="http://schemas.openxmlformats.org/officeDocument/2006/relationships/image" Target="../media/image24.png"/><Relationship Id="rId3" Type="http://schemas.openxmlformats.org/officeDocument/2006/relationships/image" Target="../media/image22.png"/><Relationship Id="rId7" Type="http://schemas.openxmlformats.org/officeDocument/2006/relationships/image" Target="../media/image20.png"/><Relationship Id="rId12" Type="http://schemas.openxmlformats.org/officeDocument/2006/relationships/image" Target="../media/image19.svg"/><Relationship Id="rId17" Type="http://schemas.openxmlformats.org/officeDocument/2006/relationships/image" Target="../media/image37.png"/><Relationship Id="rId2" Type="http://schemas.openxmlformats.org/officeDocument/2006/relationships/image" Target="../media/image16.jpeg"/><Relationship Id="rId16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11" Type="http://schemas.openxmlformats.org/officeDocument/2006/relationships/image" Target="../media/image18.png"/><Relationship Id="rId5" Type="http://schemas.openxmlformats.org/officeDocument/2006/relationships/image" Target="../media/image8.png"/><Relationship Id="rId15" Type="http://schemas.openxmlformats.org/officeDocument/2006/relationships/image" Target="../media/image35.png"/><Relationship Id="rId10" Type="http://schemas.openxmlformats.org/officeDocument/2006/relationships/image" Target="../media/image15.svg"/><Relationship Id="rId4" Type="http://schemas.openxmlformats.org/officeDocument/2006/relationships/image" Target="../media/image23.svg"/><Relationship Id="rId9" Type="http://schemas.openxmlformats.org/officeDocument/2006/relationships/image" Target="../media/image14.png"/><Relationship Id="rId14" Type="http://schemas.openxmlformats.org/officeDocument/2006/relationships/image" Target="../media/image25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13" Type="http://schemas.openxmlformats.org/officeDocument/2006/relationships/image" Target="../media/image40.png"/><Relationship Id="rId3" Type="http://schemas.openxmlformats.org/officeDocument/2006/relationships/image" Target="../media/image22.png"/><Relationship Id="rId7" Type="http://schemas.openxmlformats.org/officeDocument/2006/relationships/image" Target="../media/image14.png"/><Relationship Id="rId12" Type="http://schemas.openxmlformats.org/officeDocument/2006/relationships/image" Target="../media/image39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11" Type="http://schemas.openxmlformats.org/officeDocument/2006/relationships/image" Target="../media/image38.png"/><Relationship Id="rId5" Type="http://schemas.openxmlformats.org/officeDocument/2006/relationships/image" Target="../media/image8.png"/><Relationship Id="rId10" Type="http://schemas.openxmlformats.org/officeDocument/2006/relationships/image" Target="../media/image19.svg"/><Relationship Id="rId4" Type="http://schemas.openxmlformats.org/officeDocument/2006/relationships/image" Target="../media/image23.svg"/><Relationship Id="rId9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22.png"/><Relationship Id="rId7" Type="http://schemas.openxmlformats.org/officeDocument/2006/relationships/image" Target="../media/image14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40.png"/><Relationship Id="rId4" Type="http://schemas.openxmlformats.org/officeDocument/2006/relationships/image" Target="../media/image23.svg"/><Relationship Id="rId9" Type="http://schemas.openxmlformats.org/officeDocument/2006/relationships/image" Target="../media/image4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8.png"/><Relationship Id="rId7" Type="http://schemas.openxmlformats.org/officeDocument/2006/relationships/image" Target="../media/image18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10" Type="http://schemas.openxmlformats.org/officeDocument/2006/relationships/image" Target="../media/image43.png"/><Relationship Id="rId4" Type="http://schemas.openxmlformats.org/officeDocument/2006/relationships/image" Target="../media/image9.svg"/><Relationship Id="rId9" Type="http://schemas.openxmlformats.org/officeDocument/2006/relationships/image" Target="../media/image4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13" Type="http://schemas.openxmlformats.org/officeDocument/2006/relationships/image" Target="../media/image34.png"/><Relationship Id="rId3" Type="http://schemas.openxmlformats.org/officeDocument/2006/relationships/image" Target="../media/image22.png"/><Relationship Id="rId7" Type="http://schemas.openxmlformats.org/officeDocument/2006/relationships/image" Target="../media/image14.png"/><Relationship Id="rId12" Type="http://schemas.openxmlformats.org/officeDocument/2006/relationships/image" Target="../media/image33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11" Type="http://schemas.openxmlformats.org/officeDocument/2006/relationships/image" Target="../media/image44.png"/><Relationship Id="rId5" Type="http://schemas.openxmlformats.org/officeDocument/2006/relationships/image" Target="../media/image8.png"/><Relationship Id="rId10" Type="http://schemas.openxmlformats.org/officeDocument/2006/relationships/image" Target="../media/image25.svg"/><Relationship Id="rId4" Type="http://schemas.openxmlformats.org/officeDocument/2006/relationships/image" Target="../media/image23.svg"/><Relationship Id="rId9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22.png"/><Relationship Id="rId7" Type="http://schemas.openxmlformats.org/officeDocument/2006/relationships/image" Target="../media/image14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svg"/><Relationship Id="rId11" Type="http://schemas.openxmlformats.org/officeDocument/2006/relationships/image" Target="../media/image45.png"/><Relationship Id="rId5" Type="http://schemas.openxmlformats.org/officeDocument/2006/relationships/image" Target="../media/image20.png"/><Relationship Id="rId10" Type="http://schemas.openxmlformats.org/officeDocument/2006/relationships/image" Target="../media/image25.svg"/><Relationship Id="rId4" Type="http://schemas.openxmlformats.org/officeDocument/2006/relationships/image" Target="../media/image23.svg"/><Relationship Id="rId9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8.png"/><Relationship Id="rId7" Type="http://schemas.openxmlformats.org/officeDocument/2006/relationships/image" Target="../media/image18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9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2" Type="http://schemas.openxmlformats.org/officeDocument/2006/relationships/image" Target="../media/image1.jpeg"/><Relationship Id="rId16" Type="http://schemas.openxmlformats.org/officeDocument/2006/relationships/image" Target="../media/image1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Relationship Id="rId14" Type="http://schemas.openxmlformats.org/officeDocument/2006/relationships/image" Target="../media/image13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7.jpeg"/><Relationship Id="rId7" Type="http://schemas.openxmlformats.org/officeDocument/2006/relationships/image" Target="../media/image19.sv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11" Type="http://schemas.openxmlformats.org/officeDocument/2006/relationships/image" Target="../media/image21.svg"/><Relationship Id="rId5" Type="http://schemas.openxmlformats.org/officeDocument/2006/relationships/image" Target="../media/image9.svg"/><Relationship Id="rId10" Type="http://schemas.openxmlformats.org/officeDocument/2006/relationships/image" Target="../media/image20.png"/><Relationship Id="rId4" Type="http://schemas.openxmlformats.org/officeDocument/2006/relationships/image" Target="../media/image8.png"/><Relationship Id="rId9" Type="http://schemas.openxmlformats.org/officeDocument/2006/relationships/image" Target="../media/image15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2.png"/><Relationship Id="rId7" Type="http://schemas.openxmlformats.org/officeDocument/2006/relationships/image" Target="../media/image24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10" Type="http://schemas.openxmlformats.org/officeDocument/2006/relationships/image" Target="../media/image9.svg"/><Relationship Id="rId4" Type="http://schemas.openxmlformats.org/officeDocument/2006/relationships/image" Target="../media/image23.svg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22.png"/><Relationship Id="rId7" Type="http://schemas.openxmlformats.org/officeDocument/2006/relationships/image" Target="../media/image14.png"/><Relationship Id="rId12" Type="http://schemas.openxmlformats.org/officeDocument/2006/relationships/image" Target="../media/image2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11" Type="http://schemas.openxmlformats.org/officeDocument/2006/relationships/image" Target="../media/image26.png"/><Relationship Id="rId5" Type="http://schemas.openxmlformats.org/officeDocument/2006/relationships/image" Target="../media/image8.png"/><Relationship Id="rId10" Type="http://schemas.openxmlformats.org/officeDocument/2006/relationships/image" Target="../media/image25.svg"/><Relationship Id="rId4" Type="http://schemas.openxmlformats.org/officeDocument/2006/relationships/image" Target="../media/image23.svg"/><Relationship Id="rId9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13" Type="http://schemas.openxmlformats.org/officeDocument/2006/relationships/image" Target="../media/image28.png"/><Relationship Id="rId3" Type="http://schemas.openxmlformats.org/officeDocument/2006/relationships/image" Target="../media/image22.png"/><Relationship Id="rId7" Type="http://schemas.openxmlformats.org/officeDocument/2006/relationships/image" Target="../media/image20.png"/><Relationship Id="rId12" Type="http://schemas.openxmlformats.org/officeDocument/2006/relationships/image" Target="../media/image19.sv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11" Type="http://schemas.openxmlformats.org/officeDocument/2006/relationships/image" Target="../media/image18.png"/><Relationship Id="rId5" Type="http://schemas.openxmlformats.org/officeDocument/2006/relationships/image" Target="../media/image8.png"/><Relationship Id="rId10" Type="http://schemas.openxmlformats.org/officeDocument/2006/relationships/image" Target="../media/image15.svg"/><Relationship Id="rId4" Type="http://schemas.openxmlformats.org/officeDocument/2006/relationships/image" Target="../media/image23.svg"/><Relationship Id="rId9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13" Type="http://schemas.openxmlformats.org/officeDocument/2006/relationships/image" Target="../media/image29.png"/><Relationship Id="rId3" Type="http://schemas.openxmlformats.org/officeDocument/2006/relationships/image" Target="../media/image22.png"/><Relationship Id="rId7" Type="http://schemas.openxmlformats.org/officeDocument/2006/relationships/image" Target="../media/image20.png"/><Relationship Id="rId12" Type="http://schemas.openxmlformats.org/officeDocument/2006/relationships/image" Target="../media/image19.sv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11" Type="http://schemas.openxmlformats.org/officeDocument/2006/relationships/image" Target="../media/image18.png"/><Relationship Id="rId5" Type="http://schemas.openxmlformats.org/officeDocument/2006/relationships/image" Target="../media/image8.png"/><Relationship Id="rId10" Type="http://schemas.openxmlformats.org/officeDocument/2006/relationships/image" Target="../media/image15.svg"/><Relationship Id="rId4" Type="http://schemas.openxmlformats.org/officeDocument/2006/relationships/image" Target="../media/image23.svg"/><Relationship Id="rId9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13" Type="http://schemas.openxmlformats.org/officeDocument/2006/relationships/image" Target="../media/image30.png"/><Relationship Id="rId3" Type="http://schemas.openxmlformats.org/officeDocument/2006/relationships/image" Target="../media/image22.png"/><Relationship Id="rId7" Type="http://schemas.openxmlformats.org/officeDocument/2006/relationships/image" Target="../media/image20.png"/><Relationship Id="rId12" Type="http://schemas.openxmlformats.org/officeDocument/2006/relationships/image" Target="../media/image19.sv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11" Type="http://schemas.openxmlformats.org/officeDocument/2006/relationships/image" Target="../media/image18.png"/><Relationship Id="rId5" Type="http://schemas.openxmlformats.org/officeDocument/2006/relationships/image" Target="../media/image8.png"/><Relationship Id="rId10" Type="http://schemas.openxmlformats.org/officeDocument/2006/relationships/image" Target="../media/image15.svg"/><Relationship Id="rId4" Type="http://schemas.openxmlformats.org/officeDocument/2006/relationships/image" Target="../media/image23.svg"/><Relationship Id="rId9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13" Type="http://schemas.openxmlformats.org/officeDocument/2006/relationships/image" Target="../media/image31.png"/><Relationship Id="rId3" Type="http://schemas.openxmlformats.org/officeDocument/2006/relationships/image" Target="../media/image22.png"/><Relationship Id="rId7" Type="http://schemas.openxmlformats.org/officeDocument/2006/relationships/image" Target="../media/image20.png"/><Relationship Id="rId12" Type="http://schemas.openxmlformats.org/officeDocument/2006/relationships/image" Target="../media/image25.sv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11" Type="http://schemas.openxmlformats.org/officeDocument/2006/relationships/image" Target="../media/image24.png"/><Relationship Id="rId5" Type="http://schemas.openxmlformats.org/officeDocument/2006/relationships/image" Target="../media/image8.png"/><Relationship Id="rId10" Type="http://schemas.openxmlformats.org/officeDocument/2006/relationships/image" Target="../media/image15.svg"/><Relationship Id="rId4" Type="http://schemas.openxmlformats.org/officeDocument/2006/relationships/image" Target="../media/image23.svg"/><Relationship Id="rId9" Type="http://schemas.openxmlformats.org/officeDocument/2006/relationships/image" Target="../media/image14.png"/><Relationship Id="rId14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22.png"/><Relationship Id="rId7" Type="http://schemas.openxmlformats.org/officeDocument/2006/relationships/image" Target="../media/image14.png"/><Relationship Id="rId12" Type="http://schemas.openxmlformats.org/officeDocument/2006/relationships/image" Target="../media/image34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11" Type="http://schemas.openxmlformats.org/officeDocument/2006/relationships/image" Target="../media/image33.png"/><Relationship Id="rId5" Type="http://schemas.openxmlformats.org/officeDocument/2006/relationships/image" Target="../media/image8.png"/><Relationship Id="rId10" Type="http://schemas.openxmlformats.org/officeDocument/2006/relationships/image" Target="../media/image19.svg"/><Relationship Id="rId4" Type="http://schemas.openxmlformats.org/officeDocument/2006/relationships/image" Target="../media/image23.svg"/><Relationship Id="rId9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925" b="-9925"/>
            </a:stretch>
          </a:blipFill>
        </p:spPr>
      </p:sp>
      <p:sp>
        <p:nvSpPr>
          <p:cNvPr id="3" name="Freeform 3"/>
          <p:cNvSpPr/>
          <p:nvPr/>
        </p:nvSpPr>
        <p:spPr>
          <a:xfrm flipH="1" flipV="1">
            <a:off x="-2114733" y="-1721461"/>
            <a:ext cx="9329683" cy="4571545"/>
          </a:xfrm>
          <a:custGeom>
            <a:avLst/>
            <a:gdLst/>
            <a:ahLst/>
            <a:cxnLst/>
            <a:rect l="l" t="t" r="r" b="b"/>
            <a:pathLst>
              <a:path w="9329683" h="4571545">
                <a:moveTo>
                  <a:pt x="9329682" y="4571545"/>
                </a:moveTo>
                <a:lnTo>
                  <a:pt x="0" y="4571545"/>
                </a:lnTo>
                <a:lnTo>
                  <a:pt x="0" y="0"/>
                </a:lnTo>
                <a:lnTo>
                  <a:pt x="9329682" y="0"/>
                </a:lnTo>
                <a:lnTo>
                  <a:pt x="9329682" y="4571545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599813">
            <a:off x="11247990" y="6477022"/>
            <a:ext cx="10311063" cy="8145740"/>
          </a:xfrm>
          <a:custGeom>
            <a:avLst/>
            <a:gdLst/>
            <a:ahLst/>
            <a:cxnLst/>
            <a:rect l="l" t="t" r="r" b="b"/>
            <a:pathLst>
              <a:path w="10311063" h="8145740">
                <a:moveTo>
                  <a:pt x="0" y="0"/>
                </a:moveTo>
                <a:lnTo>
                  <a:pt x="10311063" y="0"/>
                </a:lnTo>
                <a:lnTo>
                  <a:pt x="10311063" y="8145740"/>
                </a:lnTo>
                <a:lnTo>
                  <a:pt x="0" y="814574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5" name="Freeform 5"/>
          <p:cNvSpPr/>
          <p:nvPr/>
        </p:nvSpPr>
        <p:spPr>
          <a:xfrm>
            <a:off x="16017754" y="2923558"/>
            <a:ext cx="1586057" cy="838628"/>
          </a:xfrm>
          <a:custGeom>
            <a:avLst/>
            <a:gdLst/>
            <a:ahLst/>
            <a:cxnLst/>
            <a:rect l="l" t="t" r="r" b="b"/>
            <a:pathLst>
              <a:path w="1586057" h="838628">
                <a:moveTo>
                  <a:pt x="0" y="0"/>
                </a:moveTo>
                <a:lnTo>
                  <a:pt x="1586057" y="0"/>
                </a:lnTo>
                <a:lnTo>
                  <a:pt x="1586057" y="838628"/>
                </a:lnTo>
                <a:lnTo>
                  <a:pt x="0" y="83862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2550108" y="2850084"/>
            <a:ext cx="492788" cy="492788"/>
          </a:xfrm>
          <a:custGeom>
            <a:avLst/>
            <a:gdLst/>
            <a:ahLst/>
            <a:cxnLst/>
            <a:rect l="l" t="t" r="r" b="b"/>
            <a:pathLst>
              <a:path w="492788" h="492788">
                <a:moveTo>
                  <a:pt x="0" y="0"/>
                </a:moveTo>
                <a:lnTo>
                  <a:pt x="492788" y="0"/>
                </a:lnTo>
                <a:lnTo>
                  <a:pt x="492788" y="492788"/>
                </a:lnTo>
                <a:lnTo>
                  <a:pt x="0" y="49278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028700" y="5526196"/>
            <a:ext cx="688155" cy="2293851"/>
          </a:xfrm>
          <a:custGeom>
            <a:avLst/>
            <a:gdLst/>
            <a:ahLst/>
            <a:cxnLst/>
            <a:rect l="l" t="t" r="r" b="b"/>
            <a:pathLst>
              <a:path w="688155" h="2293851">
                <a:moveTo>
                  <a:pt x="0" y="0"/>
                </a:moveTo>
                <a:lnTo>
                  <a:pt x="688155" y="0"/>
                </a:lnTo>
                <a:lnTo>
                  <a:pt x="688155" y="2293851"/>
                </a:lnTo>
                <a:lnTo>
                  <a:pt x="0" y="229385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flipH="1">
            <a:off x="6505396" y="9000250"/>
            <a:ext cx="2698025" cy="138274"/>
          </a:xfrm>
          <a:custGeom>
            <a:avLst/>
            <a:gdLst/>
            <a:ahLst/>
            <a:cxnLst/>
            <a:rect l="l" t="t" r="r" b="b"/>
            <a:pathLst>
              <a:path w="2698025" h="138274">
                <a:moveTo>
                  <a:pt x="2698025" y="0"/>
                </a:moveTo>
                <a:lnTo>
                  <a:pt x="0" y="0"/>
                </a:lnTo>
                <a:lnTo>
                  <a:pt x="0" y="138274"/>
                </a:lnTo>
                <a:lnTo>
                  <a:pt x="2698025" y="138274"/>
                </a:lnTo>
                <a:lnTo>
                  <a:pt x="2698025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2799788" y="7768497"/>
            <a:ext cx="427267" cy="411069"/>
          </a:xfrm>
          <a:custGeom>
            <a:avLst/>
            <a:gdLst/>
            <a:ahLst/>
            <a:cxnLst/>
            <a:rect l="l" t="t" r="r" b="b"/>
            <a:pathLst>
              <a:path w="427267" h="411069">
                <a:moveTo>
                  <a:pt x="0" y="0"/>
                </a:moveTo>
                <a:lnTo>
                  <a:pt x="427267" y="0"/>
                </a:lnTo>
                <a:lnTo>
                  <a:pt x="427267" y="411069"/>
                </a:lnTo>
                <a:lnTo>
                  <a:pt x="0" y="411069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r="-234639"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0576655" y="1148476"/>
            <a:ext cx="2698025" cy="138274"/>
          </a:xfrm>
          <a:custGeom>
            <a:avLst/>
            <a:gdLst/>
            <a:ahLst/>
            <a:cxnLst/>
            <a:rect l="l" t="t" r="r" b="b"/>
            <a:pathLst>
              <a:path w="2698025" h="138274">
                <a:moveTo>
                  <a:pt x="0" y="0"/>
                </a:moveTo>
                <a:lnTo>
                  <a:pt x="2698025" y="0"/>
                </a:lnTo>
                <a:lnTo>
                  <a:pt x="2698025" y="138274"/>
                </a:lnTo>
                <a:lnTo>
                  <a:pt x="0" y="138274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884478" y="4211747"/>
            <a:ext cx="14519043" cy="14773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/>
            <a:r>
              <a:rPr lang="en-US" sz="3200" spc="299" dirty="0">
                <a:solidFill>
                  <a:srgbClr val="FFFFFF"/>
                </a:solidFill>
                <a:latin typeface="Brasika" panose="020B0604020202020204" charset="0"/>
              </a:rPr>
              <a:t>“SISTEM KECERDASAN BUATAN UNTUK MENENTUKAN HARGA SEWA KAMAR KOST MENGGUNAKAN ALGORITMA FUZZY TSUKAMOTO”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775769" y="8214022"/>
            <a:ext cx="10855304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00"/>
              </a:lnSpc>
              <a:spcBef>
                <a:spcPct val="0"/>
              </a:spcBef>
            </a:pPr>
            <a:r>
              <a:rPr lang="en-US" sz="3000" dirty="0">
                <a:solidFill>
                  <a:srgbClr val="FFFFFF"/>
                </a:solidFill>
                <a:latin typeface="Banburi Bold"/>
              </a:rPr>
              <a:t>Deliya Syafa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775769" y="7756822"/>
            <a:ext cx="10855304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00"/>
              </a:lnSpc>
              <a:spcBef>
                <a:spcPct val="0"/>
              </a:spcBef>
            </a:pPr>
            <a:r>
              <a:rPr lang="en-US" sz="3000" dirty="0">
                <a:solidFill>
                  <a:srgbClr val="FFFFFF"/>
                </a:solidFill>
                <a:latin typeface="Banburi"/>
              </a:rPr>
              <a:t>Review </a:t>
            </a:r>
            <a:r>
              <a:rPr lang="en-US" sz="3000" dirty="0" err="1">
                <a:solidFill>
                  <a:srgbClr val="FFFFFF"/>
                </a:solidFill>
                <a:latin typeface="Banburi"/>
              </a:rPr>
              <a:t>Jurnal</a:t>
            </a:r>
            <a:r>
              <a:rPr lang="en-US" sz="3000" dirty="0">
                <a:solidFill>
                  <a:srgbClr val="FFFFFF"/>
                </a:solidFill>
                <a:latin typeface="Banburi"/>
              </a:rPr>
              <a:t>: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AE5A9C7-2DCD-2991-1A85-62820DDE2F0E}"/>
              </a:ext>
            </a:extLst>
          </p:cNvPr>
          <p:cNvSpPr txBox="1"/>
          <p:nvPr/>
        </p:nvSpPr>
        <p:spPr>
          <a:xfrm>
            <a:off x="2734725" y="5905698"/>
            <a:ext cx="13906500" cy="26930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lnSpc>
                <a:spcPts val="3000"/>
              </a:lnSpc>
              <a:spcBef>
                <a:spcPct val="0"/>
              </a:spcBef>
            </a:pPr>
            <a:r>
              <a:rPr lang="en-US" sz="2000" dirty="0" err="1">
                <a:solidFill>
                  <a:srgbClr val="FFFFFF"/>
                </a:solidFill>
                <a:latin typeface="Banburi"/>
              </a:rPr>
              <a:t>Penulis</a:t>
            </a:r>
            <a:r>
              <a:rPr lang="en-US" sz="2000" dirty="0">
                <a:solidFill>
                  <a:srgbClr val="FFFFFF"/>
                </a:solidFill>
                <a:latin typeface="Banburi"/>
              </a:rPr>
              <a:t> 		:  Mohammad </a:t>
            </a:r>
            <a:r>
              <a:rPr lang="en-US" sz="2000" dirty="0" err="1">
                <a:solidFill>
                  <a:srgbClr val="FFFFFF"/>
                </a:solidFill>
                <a:latin typeface="Banburi"/>
              </a:rPr>
              <a:t>Ahsin</a:t>
            </a:r>
            <a:r>
              <a:rPr lang="en-US" sz="2000" dirty="0">
                <a:solidFill>
                  <a:srgbClr val="FFFFFF"/>
                </a:solidFill>
                <a:latin typeface="Banburi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Banburi"/>
              </a:rPr>
              <a:t>Febrianto</a:t>
            </a:r>
            <a:r>
              <a:rPr lang="en-US" sz="2000" dirty="0">
                <a:solidFill>
                  <a:srgbClr val="FFFFFF"/>
                </a:solidFill>
                <a:latin typeface="Banburi"/>
              </a:rPr>
              <a:t>, Made Ayu </a:t>
            </a:r>
            <a:r>
              <a:rPr lang="en-US" sz="2000" dirty="0" err="1">
                <a:solidFill>
                  <a:srgbClr val="FFFFFF"/>
                </a:solidFill>
                <a:latin typeface="Banburi"/>
              </a:rPr>
              <a:t>Dusea</a:t>
            </a:r>
            <a:r>
              <a:rPr lang="en-US" sz="2000" dirty="0">
                <a:solidFill>
                  <a:srgbClr val="FFFFFF"/>
                </a:solidFill>
                <a:latin typeface="Banburi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Banburi"/>
              </a:rPr>
              <a:t>Widya</a:t>
            </a:r>
            <a:r>
              <a:rPr lang="en-US" sz="2000" dirty="0">
                <a:solidFill>
                  <a:srgbClr val="FFFFFF"/>
                </a:solidFill>
                <a:latin typeface="Banburi"/>
              </a:rPr>
              <a:t> Dara</a:t>
            </a:r>
          </a:p>
          <a:p>
            <a:pPr marL="0" lvl="0" indent="0" algn="just">
              <a:lnSpc>
                <a:spcPts val="3000"/>
              </a:lnSpc>
              <a:spcBef>
                <a:spcPct val="0"/>
              </a:spcBef>
            </a:pPr>
            <a:r>
              <a:rPr lang="en-US" sz="2000" dirty="0" err="1">
                <a:solidFill>
                  <a:srgbClr val="FFFFFF"/>
                </a:solidFill>
                <a:latin typeface="Banburi"/>
              </a:rPr>
              <a:t>Sumber</a:t>
            </a:r>
            <a:r>
              <a:rPr lang="en-US" sz="2000" dirty="0">
                <a:solidFill>
                  <a:srgbClr val="FFFFFF"/>
                </a:solidFill>
                <a:latin typeface="Banburi"/>
              </a:rPr>
              <a:t>		: Seminar Nasional </a:t>
            </a:r>
            <a:r>
              <a:rPr lang="en-US" sz="2000" dirty="0" err="1">
                <a:solidFill>
                  <a:srgbClr val="FFFFFF"/>
                </a:solidFill>
                <a:latin typeface="Banburi"/>
              </a:rPr>
              <a:t>Inovasi</a:t>
            </a:r>
            <a:r>
              <a:rPr lang="en-US" sz="2000" dirty="0">
                <a:solidFill>
                  <a:srgbClr val="FFFFFF"/>
                </a:solidFill>
                <a:latin typeface="Banburi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Banburi"/>
              </a:rPr>
              <a:t>Teknologi</a:t>
            </a:r>
            <a:r>
              <a:rPr lang="en-US" sz="2000" dirty="0">
                <a:solidFill>
                  <a:srgbClr val="FFFFFF"/>
                </a:solidFill>
                <a:latin typeface="Banburi"/>
              </a:rPr>
              <a:t> e-ISSN: 2549-7952 p-ISSN: 2580-3336 </a:t>
            </a:r>
          </a:p>
          <a:p>
            <a:pPr marL="0" lvl="0" indent="0" algn="just">
              <a:lnSpc>
                <a:spcPts val="3000"/>
              </a:lnSpc>
              <a:spcBef>
                <a:spcPct val="0"/>
              </a:spcBef>
            </a:pPr>
            <a:r>
              <a:rPr lang="en-US" sz="2000" dirty="0">
                <a:solidFill>
                  <a:srgbClr val="FFFFFF"/>
                </a:solidFill>
                <a:latin typeface="Banburi"/>
              </a:rPr>
              <a:t>		  VOL.5 No.1 (2021), Hal.275-280</a:t>
            </a:r>
          </a:p>
          <a:p>
            <a:pPr marL="0" lvl="0" indent="0" algn="just">
              <a:lnSpc>
                <a:spcPts val="3000"/>
              </a:lnSpc>
              <a:spcBef>
                <a:spcPct val="0"/>
              </a:spcBef>
            </a:pPr>
            <a:r>
              <a:rPr lang="en-US" sz="2000" dirty="0">
                <a:solidFill>
                  <a:srgbClr val="FFFFFF"/>
                </a:solidFill>
                <a:latin typeface="Banburi"/>
              </a:rPr>
              <a:t>Doi 		</a:t>
            </a:r>
            <a:r>
              <a:rPr lang="en-US" sz="2000" dirty="0">
                <a:solidFill>
                  <a:schemeClr val="accent1">
                    <a:lumMod val="40000"/>
                    <a:lumOff val="60000"/>
                  </a:schemeClr>
                </a:solidFill>
                <a:latin typeface="Banburi"/>
              </a:rPr>
              <a:t>: </a:t>
            </a:r>
            <a:r>
              <a:rPr lang="en-US" sz="2000" dirty="0">
                <a:solidFill>
                  <a:schemeClr val="accent1">
                    <a:lumMod val="40000"/>
                    <a:lumOff val="60000"/>
                  </a:schemeClr>
                </a:solidFill>
                <a:latin typeface="Banburi"/>
                <a:hlinkClick r:id="rId1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https://doi.org/10.29407/inotek.v5i1.965</a:t>
            </a:r>
            <a:r>
              <a:rPr lang="en-US" sz="2000" dirty="0">
                <a:solidFill>
                  <a:schemeClr val="accent1">
                    <a:lumMod val="40000"/>
                    <a:lumOff val="60000"/>
                  </a:schemeClr>
                </a:solidFill>
                <a:latin typeface="Banburi"/>
              </a:rPr>
              <a:t>  </a:t>
            </a:r>
          </a:p>
          <a:p>
            <a:pPr marL="0" lvl="0" indent="0" algn="just">
              <a:lnSpc>
                <a:spcPts val="3000"/>
              </a:lnSpc>
              <a:spcBef>
                <a:spcPct val="0"/>
              </a:spcBef>
            </a:pPr>
            <a:endParaRPr lang="en-US" sz="2000" dirty="0">
              <a:solidFill>
                <a:srgbClr val="FFFFFF"/>
              </a:solidFill>
              <a:latin typeface="Banburi"/>
            </a:endParaRPr>
          </a:p>
          <a:p>
            <a:pPr marL="0" lvl="0" indent="0" algn="just">
              <a:lnSpc>
                <a:spcPts val="3000"/>
              </a:lnSpc>
              <a:spcBef>
                <a:spcPct val="0"/>
              </a:spcBef>
            </a:pPr>
            <a:endParaRPr lang="en-US" sz="2000" dirty="0">
              <a:solidFill>
                <a:srgbClr val="FFFFFF"/>
              </a:solidFill>
              <a:latin typeface="Banburi"/>
            </a:endParaRPr>
          </a:p>
          <a:p>
            <a:pPr marL="0" lvl="0" indent="0" algn="just">
              <a:lnSpc>
                <a:spcPts val="3000"/>
              </a:lnSpc>
              <a:spcBef>
                <a:spcPct val="0"/>
              </a:spcBef>
            </a:pPr>
            <a:endParaRPr lang="en-US" sz="2000" dirty="0">
              <a:solidFill>
                <a:srgbClr val="FFFFFF"/>
              </a:solidFill>
              <a:latin typeface="Banburi"/>
            </a:endParaRPr>
          </a:p>
        </p:txBody>
      </p:sp>
      <p:sp>
        <p:nvSpPr>
          <p:cNvPr id="17" name="Right Brace 16">
            <a:extLst>
              <a:ext uri="{FF2B5EF4-FFF2-40B4-BE49-F238E27FC236}">
                <a16:creationId xmlns:a16="http://schemas.microsoft.com/office/drawing/2014/main" id="{7EF45259-29C6-00FC-8B5E-4EDE1AFD1FE8}"/>
              </a:ext>
            </a:extLst>
          </p:cNvPr>
          <p:cNvSpPr/>
          <p:nvPr/>
        </p:nvSpPr>
        <p:spPr>
          <a:xfrm>
            <a:off x="13196956" y="6557950"/>
            <a:ext cx="155448" cy="91440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1776" y="99347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925" b="-9925"/>
            </a:stretch>
          </a:blipFill>
        </p:spPr>
      </p:sp>
      <p:sp>
        <p:nvSpPr>
          <p:cNvPr id="3" name="Freeform 3"/>
          <p:cNvSpPr/>
          <p:nvPr/>
        </p:nvSpPr>
        <p:spPr>
          <a:xfrm flipH="1" flipV="1">
            <a:off x="-2114733" y="-1721461"/>
            <a:ext cx="9329683" cy="4571545"/>
          </a:xfrm>
          <a:custGeom>
            <a:avLst/>
            <a:gdLst/>
            <a:ahLst/>
            <a:cxnLst/>
            <a:rect l="l" t="t" r="r" b="b"/>
            <a:pathLst>
              <a:path w="9329683" h="4571545">
                <a:moveTo>
                  <a:pt x="9329682" y="4571545"/>
                </a:moveTo>
                <a:lnTo>
                  <a:pt x="0" y="4571545"/>
                </a:lnTo>
                <a:lnTo>
                  <a:pt x="0" y="0"/>
                </a:lnTo>
                <a:lnTo>
                  <a:pt x="9329682" y="0"/>
                </a:lnTo>
                <a:lnTo>
                  <a:pt x="9329682" y="4571545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Freeform 4"/>
          <p:cNvSpPr/>
          <p:nvPr/>
        </p:nvSpPr>
        <p:spPr>
          <a:xfrm>
            <a:off x="7645635" y="1564902"/>
            <a:ext cx="492788" cy="492788"/>
          </a:xfrm>
          <a:custGeom>
            <a:avLst/>
            <a:gdLst/>
            <a:ahLst/>
            <a:cxnLst/>
            <a:rect l="l" t="t" r="r" b="b"/>
            <a:pathLst>
              <a:path w="492788" h="492788">
                <a:moveTo>
                  <a:pt x="0" y="0"/>
                </a:moveTo>
                <a:lnTo>
                  <a:pt x="492788" y="0"/>
                </a:lnTo>
                <a:lnTo>
                  <a:pt x="492788" y="492788"/>
                </a:lnTo>
                <a:lnTo>
                  <a:pt x="0" y="49278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5" name="TextBox 5"/>
          <p:cNvSpPr txBox="1"/>
          <p:nvPr/>
        </p:nvSpPr>
        <p:spPr>
          <a:xfrm>
            <a:off x="10149577" y="768349"/>
            <a:ext cx="7109723" cy="2693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000"/>
              </a:lnSpc>
              <a:spcBef>
                <a:spcPct val="0"/>
              </a:spcBef>
            </a:pPr>
            <a:r>
              <a:rPr lang="en-US" sz="2000" dirty="0">
                <a:solidFill>
                  <a:srgbClr val="2D3E70"/>
                </a:solidFill>
                <a:latin typeface="Banburi Bold"/>
              </a:rPr>
              <a:t>Teknik </a:t>
            </a:r>
            <a:r>
              <a:rPr lang="en-US" sz="2000" dirty="0" err="1">
                <a:solidFill>
                  <a:srgbClr val="2D3E70"/>
                </a:solidFill>
                <a:latin typeface="Banburi Bold"/>
              </a:rPr>
              <a:t>Informatika</a:t>
            </a:r>
            <a:endParaRPr lang="en-US" sz="2000" dirty="0">
              <a:solidFill>
                <a:srgbClr val="2D3E70"/>
              </a:solidFill>
              <a:latin typeface="Banburi Bold"/>
            </a:endParaRPr>
          </a:p>
        </p:txBody>
      </p:sp>
      <p:sp>
        <p:nvSpPr>
          <p:cNvPr id="6" name="Freeform 6"/>
          <p:cNvSpPr/>
          <p:nvPr/>
        </p:nvSpPr>
        <p:spPr>
          <a:xfrm rot="599813">
            <a:off x="11247990" y="6477022"/>
            <a:ext cx="10311063" cy="8145740"/>
          </a:xfrm>
          <a:custGeom>
            <a:avLst/>
            <a:gdLst/>
            <a:ahLst/>
            <a:cxnLst/>
            <a:rect l="l" t="t" r="r" b="b"/>
            <a:pathLst>
              <a:path w="10311063" h="8145740">
                <a:moveTo>
                  <a:pt x="0" y="0"/>
                </a:moveTo>
                <a:lnTo>
                  <a:pt x="10311063" y="0"/>
                </a:lnTo>
                <a:lnTo>
                  <a:pt x="10311063" y="8145740"/>
                </a:lnTo>
                <a:lnTo>
                  <a:pt x="0" y="814574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7" name="Freeform 7"/>
          <p:cNvSpPr/>
          <p:nvPr/>
        </p:nvSpPr>
        <p:spPr>
          <a:xfrm>
            <a:off x="10619236" y="6262052"/>
            <a:ext cx="427267" cy="411069"/>
          </a:xfrm>
          <a:custGeom>
            <a:avLst/>
            <a:gdLst/>
            <a:ahLst/>
            <a:cxnLst/>
            <a:rect l="l" t="t" r="r" b="b"/>
            <a:pathLst>
              <a:path w="427267" h="411069">
                <a:moveTo>
                  <a:pt x="0" y="0"/>
                </a:moveTo>
                <a:lnTo>
                  <a:pt x="427268" y="0"/>
                </a:lnTo>
                <a:lnTo>
                  <a:pt x="427268" y="411070"/>
                </a:lnTo>
                <a:lnTo>
                  <a:pt x="0" y="41107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r="-234639"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-651290" y="736801"/>
            <a:ext cx="5387252" cy="590148"/>
            <a:chOff x="0" y="0"/>
            <a:chExt cx="1418865" cy="15543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418865" cy="155430"/>
            </a:xfrm>
            <a:custGeom>
              <a:avLst/>
              <a:gdLst/>
              <a:ahLst/>
              <a:cxnLst/>
              <a:rect l="l" t="t" r="r" b="b"/>
              <a:pathLst>
                <a:path w="1418865" h="155430">
                  <a:moveTo>
                    <a:pt x="73291" y="0"/>
                  </a:moveTo>
                  <a:lnTo>
                    <a:pt x="1345573" y="0"/>
                  </a:lnTo>
                  <a:cubicBezTo>
                    <a:pt x="1386051" y="0"/>
                    <a:pt x="1418865" y="32814"/>
                    <a:pt x="1418865" y="73291"/>
                  </a:cubicBezTo>
                  <a:lnTo>
                    <a:pt x="1418865" y="82139"/>
                  </a:lnTo>
                  <a:cubicBezTo>
                    <a:pt x="1418865" y="122616"/>
                    <a:pt x="1386051" y="155430"/>
                    <a:pt x="1345573" y="155430"/>
                  </a:cubicBezTo>
                  <a:lnTo>
                    <a:pt x="73291" y="155430"/>
                  </a:lnTo>
                  <a:cubicBezTo>
                    <a:pt x="32814" y="155430"/>
                    <a:pt x="0" y="122616"/>
                    <a:pt x="0" y="82139"/>
                  </a:cubicBezTo>
                  <a:lnTo>
                    <a:pt x="0" y="73291"/>
                  </a:lnTo>
                  <a:cubicBezTo>
                    <a:pt x="0" y="32814"/>
                    <a:pt x="32814" y="0"/>
                    <a:pt x="73291" y="0"/>
                  </a:cubicBezTo>
                  <a:close/>
                </a:path>
              </a:pathLst>
            </a:custGeom>
            <a:solidFill>
              <a:srgbClr val="F1C636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38100"/>
              <a:ext cx="1418865" cy="1173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0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-803690" y="584401"/>
            <a:ext cx="5387252" cy="590148"/>
            <a:chOff x="0" y="0"/>
            <a:chExt cx="1418865" cy="15543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418865" cy="155430"/>
            </a:xfrm>
            <a:custGeom>
              <a:avLst/>
              <a:gdLst/>
              <a:ahLst/>
              <a:cxnLst/>
              <a:rect l="l" t="t" r="r" b="b"/>
              <a:pathLst>
                <a:path w="1418865" h="155430">
                  <a:moveTo>
                    <a:pt x="73291" y="0"/>
                  </a:moveTo>
                  <a:lnTo>
                    <a:pt x="1345573" y="0"/>
                  </a:lnTo>
                  <a:cubicBezTo>
                    <a:pt x="1386051" y="0"/>
                    <a:pt x="1418865" y="32814"/>
                    <a:pt x="1418865" y="73291"/>
                  </a:cubicBezTo>
                  <a:lnTo>
                    <a:pt x="1418865" y="82139"/>
                  </a:lnTo>
                  <a:cubicBezTo>
                    <a:pt x="1418865" y="122616"/>
                    <a:pt x="1386051" y="155430"/>
                    <a:pt x="1345573" y="155430"/>
                  </a:cubicBezTo>
                  <a:lnTo>
                    <a:pt x="73291" y="155430"/>
                  </a:lnTo>
                  <a:cubicBezTo>
                    <a:pt x="32814" y="155430"/>
                    <a:pt x="0" y="122616"/>
                    <a:pt x="0" y="82139"/>
                  </a:cubicBezTo>
                  <a:lnTo>
                    <a:pt x="0" y="73291"/>
                  </a:lnTo>
                  <a:cubicBezTo>
                    <a:pt x="0" y="32814"/>
                    <a:pt x="32814" y="0"/>
                    <a:pt x="73291" y="0"/>
                  </a:cubicBezTo>
                  <a:close/>
                </a:path>
              </a:pathLst>
            </a:custGeom>
            <a:solidFill>
              <a:srgbClr val="E8EBF4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38100"/>
              <a:ext cx="1418865" cy="1173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00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5746774" y="9264851"/>
            <a:ext cx="5387252" cy="590148"/>
            <a:chOff x="0" y="0"/>
            <a:chExt cx="1418865" cy="15543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418865" cy="155430"/>
            </a:xfrm>
            <a:custGeom>
              <a:avLst/>
              <a:gdLst/>
              <a:ahLst/>
              <a:cxnLst/>
              <a:rect l="l" t="t" r="r" b="b"/>
              <a:pathLst>
                <a:path w="1418865" h="155430">
                  <a:moveTo>
                    <a:pt x="73291" y="0"/>
                  </a:moveTo>
                  <a:lnTo>
                    <a:pt x="1345573" y="0"/>
                  </a:lnTo>
                  <a:cubicBezTo>
                    <a:pt x="1386051" y="0"/>
                    <a:pt x="1418865" y="32814"/>
                    <a:pt x="1418865" y="73291"/>
                  </a:cubicBezTo>
                  <a:lnTo>
                    <a:pt x="1418865" y="82139"/>
                  </a:lnTo>
                  <a:cubicBezTo>
                    <a:pt x="1418865" y="122616"/>
                    <a:pt x="1386051" y="155430"/>
                    <a:pt x="1345573" y="155430"/>
                  </a:cubicBezTo>
                  <a:lnTo>
                    <a:pt x="73291" y="155430"/>
                  </a:lnTo>
                  <a:cubicBezTo>
                    <a:pt x="32814" y="155430"/>
                    <a:pt x="0" y="122616"/>
                    <a:pt x="0" y="82139"/>
                  </a:cubicBezTo>
                  <a:lnTo>
                    <a:pt x="0" y="73291"/>
                  </a:lnTo>
                  <a:cubicBezTo>
                    <a:pt x="0" y="32814"/>
                    <a:pt x="32814" y="0"/>
                    <a:pt x="73291" y="0"/>
                  </a:cubicBezTo>
                  <a:close/>
                </a:path>
              </a:pathLst>
            </a:custGeom>
            <a:solidFill>
              <a:srgbClr val="F1C636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38100"/>
              <a:ext cx="1418865" cy="1173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00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5594374" y="9112451"/>
            <a:ext cx="5387252" cy="590148"/>
            <a:chOff x="0" y="0"/>
            <a:chExt cx="1418865" cy="15543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418865" cy="155430"/>
            </a:xfrm>
            <a:custGeom>
              <a:avLst/>
              <a:gdLst/>
              <a:ahLst/>
              <a:cxnLst/>
              <a:rect l="l" t="t" r="r" b="b"/>
              <a:pathLst>
                <a:path w="1418865" h="155430">
                  <a:moveTo>
                    <a:pt x="73291" y="0"/>
                  </a:moveTo>
                  <a:lnTo>
                    <a:pt x="1345573" y="0"/>
                  </a:lnTo>
                  <a:cubicBezTo>
                    <a:pt x="1386051" y="0"/>
                    <a:pt x="1418865" y="32814"/>
                    <a:pt x="1418865" y="73291"/>
                  </a:cubicBezTo>
                  <a:lnTo>
                    <a:pt x="1418865" y="82139"/>
                  </a:lnTo>
                  <a:cubicBezTo>
                    <a:pt x="1418865" y="122616"/>
                    <a:pt x="1386051" y="155430"/>
                    <a:pt x="1345573" y="155430"/>
                  </a:cubicBezTo>
                  <a:lnTo>
                    <a:pt x="73291" y="155430"/>
                  </a:lnTo>
                  <a:cubicBezTo>
                    <a:pt x="32814" y="155430"/>
                    <a:pt x="0" y="122616"/>
                    <a:pt x="0" y="82139"/>
                  </a:cubicBezTo>
                  <a:lnTo>
                    <a:pt x="0" y="73291"/>
                  </a:lnTo>
                  <a:cubicBezTo>
                    <a:pt x="0" y="32814"/>
                    <a:pt x="32814" y="0"/>
                    <a:pt x="73291" y="0"/>
                  </a:cubicBezTo>
                  <a:close/>
                </a:path>
              </a:pathLst>
            </a:custGeom>
            <a:solidFill>
              <a:srgbClr val="E8EBF4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38100"/>
              <a:ext cx="1418865" cy="1173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00"/>
                </a:lnSpc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15905695" y="9296400"/>
            <a:ext cx="2008858" cy="2693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000"/>
              </a:lnSpc>
              <a:spcBef>
                <a:spcPct val="0"/>
              </a:spcBef>
            </a:pPr>
            <a:r>
              <a:rPr lang="en-US" sz="2000" dirty="0">
                <a:solidFill>
                  <a:srgbClr val="2D3E70"/>
                </a:solidFill>
                <a:latin typeface="Banburi Bold"/>
              </a:rPr>
              <a:t>Halaman 10</a:t>
            </a:r>
          </a:p>
        </p:txBody>
      </p:sp>
      <p:sp>
        <p:nvSpPr>
          <p:cNvPr id="25" name="AutoShape 25"/>
          <p:cNvSpPr/>
          <p:nvPr/>
        </p:nvSpPr>
        <p:spPr>
          <a:xfrm flipV="1">
            <a:off x="1037903" y="2251444"/>
            <a:ext cx="2670445" cy="44979"/>
          </a:xfrm>
          <a:prstGeom prst="line">
            <a:avLst/>
          </a:prstGeom>
          <a:ln w="47625" cap="flat">
            <a:solidFill>
              <a:srgbClr val="334989"/>
            </a:solidFill>
            <a:prstDash val="solid"/>
            <a:headEnd type="oval" w="lg" len="lg"/>
            <a:tailEnd type="none" w="sm" len="sm"/>
          </a:ln>
        </p:spPr>
      </p:sp>
      <p:sp>
        <p:nvSpPr>
          <p:cNvPr id="26" name="Freeform 26"/>
          <p:cNvSpPr/>
          <p:nvPr/>
        </p:nvSpPr>
        <p:spPr>
          <a:xfrm>
            <a:off x="1028700" y="5526196"/>
            <a:ext cx="688155" cy="2293851"/>
          </a:xfrm>
          <a:custGeom>
            <a:avLst/>
            <a:gdLst/>
            <a:ahLst/>
            <a:cxnLst/>
            <a:rect l="l" t="t" r="r" b="b"/>
            <a:pathLst>
              <a:path w="688155" h="2293851">
                <a:moveTo>
                  <a:pt x="0" y="0"/>
                </a:moveTo>
                <a:lnTo>
                  <a:pt x="688155" y="0"/>
                </a:lnTo>
                <a:lnTo>
                  <a:pt x="688155" y="2293851"/>
                </a:lnTo>
                <a:lnTo>
                  <a:pt x="0" y="229385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31" name="Freeform 31"/>
          <p:cNvSpPr/>
          <p:nvPr/>
        </p:nvSpPr>
        <p:spPr>
          <a:xfrm>
            <a:off x="15905695" y="3665874"/>
            <a:ext cx="1586057" cy="838628"/>
          </a:xfrm>
          <a:custGeom>
            <a:avLst/>
            <a:gdLst/>
            <a:ahLst/>
            <a:cxnLst/>
            <a:rect l="l" t="t" r="r" b="b"/>
            <a:pathLst>
              <a:path w="1586057" h="838628">
                <a:moveTo>
                  <a:pt x="0" y="0"/>
                </a:moveTo>
                <a:lnTo>
                  <a:pt x="1586056" y="0"/>
                </a:lnTo>
                <a:lnTo>
                  <a:pt x="1586056" y="838627"/>
                </a:lnTo>
                <a:lnTo>
                  <a:pt x="0" y="838627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2" name="TextBox 12">
            <a:extLst>
              <a:ext uri="{FF2B5EF4-FFF2-40B4-BE49-F238E27FC236}">
                <a16:creationId xmlns:a16="http://schemas.microsoft.com/office/drawing/2014/main" id="{64435618-B42A-276B-DC38-71218F633DE0}"/>
              </a:ext>
            </a:extLst>
          </p:cNvPr>
          <p:cNvSpPr txBox="1"/>
          <p:nvPr/>
        </p:nvSpPr>
        <p:spPr>
          <a:xfrm>
            <a:off x="520574" y="788756"/>
            <a:ext cx="4894387" cy="2693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000"/>
              </a:lnSpc>
              <a:spcBef>
                <a:spcPct val="0"/>
              </a:spcBef>
            </a:pPr>
            <a:r>
              <a:rPr lang="en-US" sz="2000" dirty="0">
                <a:solidFill>
                  <a:srgbClr val="2D3E70"/>
                </a:solidFill>
                <a:latin typeface="Banburi Bold"/>
              </a:rPr>
              <a:t>Universitas </a:t>
            </a:r>
            <a:r>
              <a:rPr lang="en-US" sz="2000" dirty="0" err="1">
                <a:solidFill>
                  <a:srgbClr val="2D3E70"/>
                </a:solidFill>
                <a:latin typeface="Banburi Bold"/>
              </a:rPr>
              <a:t>Binaniaga</a:t>
            </a:r>
            <a:r>
              <a:rPr lang="en-US" sz="2000" dirty="0">
                <a:solidFill>
                  <a:srgbClr val="2D3E70"/>
                </a:solidFill>
                <a:latin typeface="Banburi Bold"/>
              </a:rPr>
              <a:t> Indonesia</a:t>
            </a:r>
          </a:p>
        </p:txBody>
      </p:sp>
      <p:sp>
        <p:nvSpPr>
          <p:cNvPr id="33" name="TextBox 27">
            <a:extLst>
              <a:ext uri="{FF2B5EF4-FFF2-40B4-BE49-F238E27FC236}">
                <a16:creationId xmlns:a16="http://schemas.microsoft.com/office/drawing/2014/main" id="{B5D02073-987A-5A5D-67BA-175BF232D9D6}"/>
              </a:ext>
            </a:extLst>
          </p:cNvPr>
          <p:cNvSpPr txBox="1"/>
          <p:nvPr/>
        </p:nvSpPr>
        <p:spPr>
          <a:xfrm>
            <a:off x="894188" y="1751307"/>
            <a:ext cx="11975058" cy="500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4350" lvl="0" indent="-514350" algn="l">
              <a:lnSpc>
                <a:spcPts val="3900"/>
              </a:lnSpc>
              <a:buFont typeface="+mj-lt"/>
              <a:buAutoNum type="arabicPeriod" startAt="2"/>
            </a:pPr>
            <a:r>
              <a:rPr lang="en-US" sz="2800" dirty="0" err="1">
                <a:solidFill>
                  <a:srgbClr val="2D3E70"/>
                </a:solidFill>
                <a:latin typeface="Banburi Bold"/>
              </a:rPr>
              <a:t>Implementasi</a:t>
            </a:r>
            <a:endParaRPr lang="en-US" sz="2800" dirty="0">
              <a:solidFill>
                <a:srgbClr val="2D3E70"/>
              </a:solidFill>
              <a:latin typeface="Banburi Bold"/>
            </a:endParaRPr>
          </a:p>
        </p:txBody>
      </p:sp>
      <p:sp>
        <p:nvSpPr>
          <p:cNvPr id="34" name="TextBox 24">
            <a:extLst>
              <a:ext uri="{FF2B5EF4-FFF2-40B4-BE49-F238E27FC236}">
                <a16:creationId xmlns:a16="http://schemas.microsoft.com/office/drawing/2014/main" id="{B95DCD60-AF62-89B7-DEC9-CB3D41862C4C}"/>
              </a:ext>
            </a:extLst>
          </p:cNvPr>
          <p:cNvSpPr txBox="1"/>
          <p:nvPr/>
        </p:nvSpPr>
        <p:spPr>
          <a:xfrm>
            <a:off x="1295699" y="2344441"/>
            <a:ext cx="8174402" cy="4103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200"/>
              </a:lnSpc>
            </a:pPr>
            <a:r>
              <a:rPr lang="en-US" sz="2200" dirty="0">
                <a:solidFill>
                  <a:srgbClr val="2D3E70"/>
                </a:solidFill>
                <a:latin typeface="Banburi"/>
              </a:rPr>
              <a:t>Pada </a:t>
            </a:r>
            <a:r>
              <a:rPr lang="en-US" sz="2200" dirty="0" err="1">
                <a:solidFill>
                  <a:srgbClr val="2D3E70"/>
                </a:solidFill>
                <a:latin typeface="Banburi"/>
              </a:rPr>
              <a:t>bagian</a:t>
            </a:r>
            <a:r>
              <a:rPr lang="en-US" sz="2200" dirty="0">
                <a:solidFill>
                  <a:srgbClr val="2D3E70"/>
                </a:solidFill>
                <a:latin typeface="Banburi"/>
              </a:rPr>
              <a:t> </a:t>
            </a:r>
            <a:r>
              <a:rPr lang="en-US" sz="2200" dirty="0" err="1">
                <a:solidFill>
                  <a:srgbClr val="2D3E70"/>
                </a:solidFill>
                <a:latin typeface="Banburi"/>
              </a:rPr>
              <a:t>ini</a:t>
            </a:r>
            <a:r>
              <a:rPr lang="en-US" sz="2200" dirty="0">
                <a:solidFill>
                  <a:srgbClr val="2D3E70"/>
                </a:solidFill>
                <a:latin typeface="Banburi"/>
              </a:rPr>
              <a:t> </a:t>
            </a:r>
            <a:r>
              <a:rPr lang="en-US" sz="2200" dirty="0" err="1">
                <a:solidFill>
                  <a:srgbClr val="2D3E70"/>
                </a:solidFill>
                <a:latin typeface="Banburi"/>
              </a:rPr>
              <a:t>menjelaskan</a:t>
            </a:r>
            <a:r>
              <a:rPr lang="en-US" sz="2200" dirty="0">
                <a:solidFill>
                  <a:srgbClr val="2D3E70"/>
                </a:solidFill>
                <a:latin typeface="Banburi"/>
              </a:rPr>
              <a:t> </a:t>
            </a:r>
            <a:r>
              <a:rPr lang="en-US" sz="2200" dirty="0" err="1">
                <a:solidFill>
                  <a:srgbClr val="2D3E70"/>
                </a:solidFill>
                <a:latin typeface="Banburi"/>
              </a:rPr>
              <a:t>hasil</a:t>
            </a:r>
            <a:r>
              <a:rPr lang="en-US" sz="2200" dirty="0">
                <a:solidFill>
                  <a:srgbClr val="2D3E70"/>
                </a:solidFill>
                <a:latin typeface="Banburi"/>
              </a:rPr>
              <a:t> </a:t>
            </a:r>
            <a:r>
              <a:rPr lang="en-US" sz="2200" dirty="0" err="1">
                <a:solidFill>
                  <a:srgbClr val="2D3E70"/>
                </a:solidFill>
                <a:latin typeface="Banburi"/>
              </a:rPr>
              <a:t>dari</a:t>
            </a:r>
            <a:r>
              <a:rPr lang="en-US" sz="2200" dirty="0">
                <a:solidFill>
                  <a:srgbClr val="2D3E70"/>
                </a:solidFill>
                <a:latin typeface="Banburi"/>
              </a:rPr>
              <a:t> </a:t>
            </a:r>
            <a:r>
              <a:rPr lang="en-US" sz="2200" dirty="0" err="1">
                <a:solidFill>
                  <a:srgbClr val="2D3E70"/>
                </a:solidFill>
                <a:latin typeface="Banburi"/>
              </a:rPr>
              <a:t>aplikasi</a:t>
            </a:r>
            <a:r>
              <a:rPr lang="en-US" sz="2200" dirty="0">
                <a:solidFill>
                  <a:srgbClr val="2D3E70"/>
                </a:solidFill>
                <a:latin typeface="Banburi"/>
              </a:rPr>
              <a:t> yang </a:t>
            </a:r>
            <a:r>
              <a:rPr lang="en-US" sz="2200" dirty="0" err="1">
                <a:solidFill>
                  <a:srgbClr val="2D3E70"/>
                </a:solidFill>
                <a:latin typeface="Banburi"/>
              </a:rPr>
              <a:t>telah</a:t>
            </a:r>
            <a:r>
              <a:rPr lang="en-US" sz="2200" dirty="0">
                <a:solidFill>
                  <a:srgbClr val="2D3E70"/>
                </a:solidFill>
                <a:latin typeface="Banburi"/>
              </a:rPr>
              <a:t> </a:t>
            </a:r>
            <a:r>
              <a:rPr lang="en-US" sz="2200" dirty="0" err="1">
                <a:solidFill>
                  <a:srgbClr val="2D3E70"/>
                </a:solidFill>
                <a:latin typeface="Banburi"/>
              </a:rPr>
              <a:t>dibuat</a:t>
            </a:r>
            <a:r>
              <a:rPr lang="en-US" sz="2200" dirty="0">
                <a:solidFill>
                  <a:srgbClr val="2D3E70"/>
                </a:solidFill>
                <a:latin typeface="Banburi"/>
              </a:rPr>
              <a:t> :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5BC0622B-E7E2-ADF5-01D7-054F8FB0FA2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295698" y="3194287"/>
            <a:ext cx="5226951" cy="362008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TextBox 24">
            <a:extLst>
              <a:ext uri="{FF2B5EF4-FFF2-40B4-BE49-F238E27FC236}">
                <a16:creationId xmlns:a16="http://schemas.microsoft.com/office/drawing/2014/main" id="{8345923B-2D32-C63D-2BD4-18BFB7507BCC}"/>
              </a:ext>
            </a:extLst>
          </p:cNvPr>
          <p:cNvSpPr txBox="1"/>
          <p:nvPr/>
        </p:nvSpPr>
        <p:spPr>
          <a:xfrm>
            <a:off x="6830442" y="2783918"/>
            <a:ext cx="8174402" cy="4103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lvl="0" indent="-342900" algn="l">
              <a:lnSpc>
                <a:spcPts val="3200"/>
              </a:lnSpc>
              <a:buFont typeface="Arial" panose="020B0604020202020204" pitchFamily="34" charset="0"/>
              <a:buChar char="•"/>
            </a:pPr>
            <a:r>
              <a:rPr lang="en-US" sz="2200" dirty="0" err="1">
                <a:solidFill>
                  <a:srgbClr val="2D3E70"/>
                </a:solidFill>
                <a:latin typeface="Banburi"/>
              </a:rPr>
              <a:t>Tampilan</a:t>
            </a:r>
            <a:r>
              <a:rPr lang="en-US" sz="2200" dirty="0">
                <a:solidFill>
                  <a:srgbClr val="2D3E70"/>
                </a:solidFill>
                <a:latin typeface="Banburi"/>
              </a:rPr>
              <a:t> Menu Utama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67D2EDAB-5EAB-FF66-F52D-37E2AB924FC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789647" y="3177690"/>
            <a:ext cx="5526400" cy="362008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7" name="TextBox 24">
            <a:extLst>
              <a:ext uri="{FF2B5EF4-FFF2-40B4-BE49-F238E27FC236}">
                <a16:creationId xmlns:a16="http://schemas.microsoft.com/office/drawing/2014/main" id="{8F383EBA-835F-C9EF-2E2C-AAE7C1534717}"/>
              </a:ext>
            </a:extLst>
          </p:cNvPr>
          <p:cNvSpPr txBox="1"/>
          <p:nvPr/>
        </p:nvSpPr>
        <p:spPr>
          <a:xfrm>
            <a:off x="6830442" y="6922418"/>
            <a:ext cx="5135015" cy="4488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just">
              <a:lnSpc>
                <a:spcPts val="3510"/>
              </a:lnSpc>
            </a:pPr>
            <a:r>
              <a:rPr lang="en-US" sz="2200" dirty="0" err="1">
                <a:solidFill>
                  <a:srgbClr val="2D3E70"/>
                </a:solidFill>
                <a:latin typeface="Banburi"/>
              </a:rPr>
              <a:t>Tampilan</a:t>
            </a:r>
            <a:r>
              <a:rPr lang="en-US" sz="2200" dirty="0">
                <a:solidFill>
                  <a:srgbClr val="2D3E70"/>
                </a:solidFill>
                <a:latin typeface="Banburi"/>
              </a:rPr>
              <a:t> </a:t>
            </a:r>
            <a:r>
              <a:rPr lang="en-US" sz="2200" dirty="0" err="1">
                <a:solidFill>
                  <a:srgbClr val="2D3E70"/>
                </a:solidFill>
                <a:latin typeface="Banburi"/>
              </a:rPr>
              <a:t>utama</a:t>
            </a:r>
            <a:r>
              <a:rPr lang="en-US" sz="2200" dirty="0">
                <a:solidFill>
                  <a:srgbClr val="2D3E70"/>
                </a:solidFill>
                <a:latin typeface="Banburi"/>
              </a:rPr>
              <a:t> yang </a:t>
            </a:r>
            <a:r>
              <a:rPr lang="en-US" sz="2200" dirty="0" err="1">
                <a:solidFill>
                  <a:srgbClr val="2D3E70"/>
                </a:solidFill>
                <a:latin typeface="Banburi"/>
              </a:rPr>
              <a:t>berisi</a:t>
            </a:r>
            <a:r>
              <a:rPr lang="en-US" sz="2200" dirty="0">
                <a:solidFill>
                  <a:srgbClr val="2D3E70"/>
                </a:solidFill>
                <a:latin typeface="Banburi"/>
              </a:rPr>
              <a:t> </a:t>
            </a:r>
            <a:r>
              <a:rPr lang="en-US" sz="2200" dirty="0" err="1">
                <a:solidFill>
                  <a:srgbClr val="2D3E70"/>
                </a:solidFill>
                <a:latin typeface="Banburi"/>
              </a:rPr>
              <a:t>fitur</a:t>
            </a:r>
            <a:r>
              <a:rPr lang="en-US" sz="2200" dirty="0">
                <a:solidFill>
                  <a:srgbClr val="2D3E70"/>
                </a:solidFill>
                <a:latin typeface="Banburi"/>
              </a:rPr>
              <a:t> -</a:t>
            </a:r>
            <a:r>
              <a:rPr lang="en-US" sz="2200" dirty="0" err="1">
                <a:solidFill>
                  <a:srgbClr val="2D3E70"/>
                </a:solidFill>
                <a:latin typeface="Banburi"/>
              </a:rPr>
              <a:t>fitur</a:t>
            </a:r>
            <a:endParaRPr lang="en-US" sz="2200" dirty="0">
              <a:solidFill>
                <a:srgbClr val="2D3E70"/>
              </a:solidFill>
              <a:latin typeface="Banburi"/>
            </a:endParaRPr>
          </a:p>
        </p:txBody>
      </p:sp>
      <p:sp>
        <p:nvSpPr>
          <p:cNvPr id="28" name="TextBox 24">
            <a:extLst>
              <a:ext uri="{FF2B5EF4-FFF2-40B4-BE49-F238E27FC236}">
                <a16:creationId xmlns:a16="http://schemas.microsoft.com/office/drawing/2014/main" id="{E9225312-C9F6-4621-80AB-A3BD4F285B84}"/>
              </a:ext>
            </a:extLst>
          </p:cNvPr>
          <p:cNvSpPr txBox="1"/>
          <p:nvPr/>
        </p:nvSpPr>
        <p:spPr>
          <a:xfrm>
            <a:off x="12543333" y="2748126"/>
            <a:ext cx="8174402" cy="4103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lvl="0" indent="-342900" algn="l">
              <a:lnSpc>
                <a:spcPts val="3200"/>
              </a:lnSpc>
              <a:buFont typeface="Arial" panose="020B0604020202020204" pitchFamily="34" charset="0"/>
              <a:buChar char="•"/>
            </a:pPr>
            <a:r>
              <a:rPr lang="en-US" sz="2200" dirty="0" err="1">
                <a:solidFill>
                  <a:srgbClr val="2D3E70"/>
                </a:solidFill>
                <a:latin typeface="Banburi"/>
              </a:rPr>
              <a:t>Tampilan</a:t>
            </a:r>
            <a:r>
              <a:rPr lang="en-US" sz="2200" dirty="0">
                <a:solidFill>
                  <a:srgbClr val="2D3E70"/>
                </a:solidFill>
                <a:latin typeface="Banburi"/>
              </a:rPr>
              <a:t> Form data </a:t>
            </a:r>
            <a:r>
              <a:rPr lang="en-US" sz="2200" dirty="0" err="1">
                <a:solidFill>
                  <a:srgbClr val="2D3E70"/>
                </a:solidFill>
                <a:latin typeface="Banburi"/>
              </a:rPr>
              <a:t>penyewa</a:t>
            </a:r>
            <a:endParaRPr lang="en-US" sz="2200" dirty="0">
              <a:solidFill>
                <a:srgbClr val="2D3E70"/>
              </a:solidFill>
              <a:latin typeface="Banburi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208C7B46-061F-9E08-922B-8631AD8E1548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t="3442"/>
          <a:stretch/>
        </p:blipFill>
        <p:spPr>
          <a:xfrm>
            <a:off x="12496799" y="3314700"/>
            <a:ext cx="5526401" cy="347541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5" name="TextBox 24">
            <a:extLst>
              <a:ext uri="{FF2B5EF4-FFF2-40B4-BE49-F238E27FC236}">
                <a16:creationId xmlns:a16="http://schemas.microsoft.com/office/drawing/2014/main" id="{25D043BA-4CCE-3EF8-B37B-09E7CCD33199}"/>
              </a:ext>
            </a:extLst>
          </p:cNvPr>
          <p:cNvSpPr txBox="1"/>
          <p:nvPr/>
        </p:nvSpPr>
        <p:spPr>
          <a:xfrm>
            <a:off x="12486501" y="6954743"/>
            <a:ext cx="5135015" cy="13465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just">
              <a:lnSpc>
                <a:spcPts val="3510"/>
              </a:lnSpc>
            </a:pPr>
            <a:r>
              <a:rPr lang="en-US" sz="2200" dirty="0">
                <a:solidFill>
                  <a:srgbClr val="2D3E70"/>
                </a:solidFill>
                <a:latin typeface="Banburi"/>
              </a:rPr>
              <a:t>Form yang </a:t>
            </a:r>
            <a:r>
              <a:rPr lang="en-US" sz="2200" dirty="0" err="1">
                <a:solidFill>
                  <a:srgbClr val="2D3E70"/>
                </a:solidFill>
                <a:latin typeface="Banburi"/>
              </a:rPr>
              <a:t>digunakan</a:t>
            </a:r>
            <a:r>
              <a:rPr lang="en-US" sz="2200" dirty="0">
                <a:solidFill>
                  <a:srgbClr val="2D3E70"/>
                </a:solidFill>
                <a:latin typeface="Banburi"/>
              </a:rPr>
              <a:t> </a:t>
            </a:r>
            <a:r>
              <a:rPr lang="en-US" sz="2200" dirty="0" err="1">
                <a:solidFill>
                  <a:srgbClr val="2D3E70"/>
                </a:solidFill>
                <a:latin typeface="Banburi"/>
              </a:rPr>
              <a:t>untuk</a:t>
            </a:r>
            <a:r>
              <a:rPr lang="en-US" sz="2200" dirty="0">
                <a:solidFill>
                  <a:srgbClr val="2D3E70"/>
                </a:solidFill>
                <a:latin typeface="Banburi"/>
              </a:rPr>
              <a:t> proses </a:t>
            </a:r>
            <a:r>
              <a:rPr lang="en-US" sz="2200" dirty="0" err="1">
                <a:solidFill>
                  <a:srgbClr val="2D3E70"/>
                </a:solidFill>
                <a:latin typeface="Banburi"/>
              </a:rPr>
              <a:t>penginputan</a:t>
            </a:r>
            <a:r>
              <a:rPr lang="en-US" sz="2200" dirty="0">
                <a:solidFill>
                  <a:srgbClr val="2D3E70"/>
                </a:solidFill>
                <a:latin typeface="Banburi"/>
              </a:rPr>
              <a:t> data </a:t>
            </a:r>
            <a:r>
              <a:rPr lang="en-US" sz="2200" dirty="0" err="1">
                <a:solidFill>
                  <a:srgbClr val="2D3E70"/>
                </a:solidFill>
                <a:latin typeface="Banburi"/>
              </a:rPr>
              <a:t>penyewa</a:t>
            </a:r>
            <a:r>
              <a:rPr lang="en-US" sz="2200" dirty="0">
                <a:solidFill>
                  <a:srgbClr val="2D3E70"/>
                </a:solidFill>
                <a:latin typeface="Banburi"/>
              </a:rPr>
              <a:t> dan proses </a:t>
            </a:r>
            <a:r>
              <a:rPr lang="en-US" sz="2200" dirty="0" err="1">
                <a:solidFill>
                  <a:srgbClr val="2D3E70"/>
                </a:solidFill>
                <a:latin typeface="Banburi"/>
              </a:rPr>
              <a:t>olah</a:t>
            </a:r>
            <a:r>
              <a:rPr lang="en-US" sz="2200" dirty="0">
                <a:solidFill>
                  <a:srgbClr val="2D3E70"/>
                </a:solidFill>
                <a:latin typeface="Banburi"/>
              </a:rPr>
              <a:t> data</a:t>
            </a:r>
          </a:p>
        </p:txBody>
      </p:sp>
      <p:sp>
        <p:nvSpPr>
          <p:cNvPr id="16" name="TextBox 24">
            <a:extLst>
              <a:ext uri="{FF2B5EF4-FFF2-40B4-BE49-F238E27FC236}">
                <a16:creationId xmlns:a16="http://schemas.microsoft.com/office/drawing/2014/main" id="{9C1FCF8C-A683-CEE1-F490-BE0A0CCA6289}"/>
              </a:ext>
            </a:extLst>
          </p:cNvPr>
          <p:cNvSpPr txBox="1"/>
          <p:nvPr/>
        </p:nvSpPr>
        <p:spPr>
          <a:xfrm>
            <a:off x="1295699" y="2728797"/>
            <a:ext cx="8174402" cy="4103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lvl="0" indent="-342900" algn="l">
              <a:lnSpc>
                <a:spcPts val="3200"/>
              </a:lnSpc>
              <a:buFont typeface="Arial" panose="020B0604020202020204" pitchFamily="34" charset="0"/>
              <a:buChar char="•"/>
            </a:pPr>
            <a:r>
              <a:rPr lang="en-US" sz="2200" dirty="0" err="1">
                <a:solidFill>
                  <a:srgbClr val="2D3E70"/>
                </a:solidFill>
                <a:latin typeface="Banburi"/>
              </a:rPr>
              <a:t>Tampilan</a:t>
            </a:r>
            <a:r>
              <a:rPr lang="en-US" sz="2200" dirty="0">
                <a:solidFill>
                  <a:srgbClr val="2D3E70"/>
                </a:solidFill>
                <a:latin typeface="Banburi"/>
              </a:rPr>
              <a:t> Login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advTm="0">
        <p159:morph option="byObject"/>
      </p:transition>
    </mc:Choice>
    <mc:Fallback>
      <p:transition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7" grpId="0"/>
      <p:bldP spid="28" grpId="0"/>
      <p:bldP spid="35" grpId="0"/>
      <p:bldP spid="1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925" b="-9925"/>
            </a:stretch>
          </a:blipFill>
        </p:spPr>
      </p:sp>
      <p:sp>
        <p:nvSpPr>
          <p:cNvPr id="3" name="Freeform 3"/>
          <p:cNvSpPr/>
          <p:nvPr/>
        </p:nvSpPr>
        <p:spPr>
          <a:xfrm flipH="1" flipV="1">
            <a:off x="-2114733" y="-1721461"/>
            <a:ext cx="9329683" cy="4571545"/>
          </a:xfrm>
          <a:custGeom>
            <a:avLst/>
            <a:gdLst/>
            <a:ahLst/>
            <a:cxnLst/>
            <a:rect l="l" t="t" r="r" b="b"/>
            <a:pathLst>
              <a:path w="9329683" h="4571545">
                <a:moveTo>
                  <a:pt x="9329682" y="4571545"/>
                </a:moveTo>
                <a:lnTo>
                  <a:pt x="0" y="4571545"/>
                </a:lnTo>
                <a:lnTo>
                  <a:pt x="0" y="0"/>
                </a:lnTo>
                <a:lnTo>
                  <a:pt x="9329682" y="0"/>
                </a:lnTo>
                <a:lnTo>
                  <a:pt x="9329682" y="4571545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Freeform 4"/>
          <p:cNvSpPr/>
          <p:nvPr/>
        </p:nvSpPr>
        <p:spPr>
          <a:xfrm>
            <a:off x="7645635" y="1564902"/>
            <a:ext cx="492788" cy="492788"/>
          </a:xfrm>
          <a:custGeom>
            <a:avLst/>
            <a:gdLst/>
            <a:ahLst/>
            <a:cxnLst/>
            <a:rect l="l" t="t" r="r" b="b"/>
            <a:pathLst>
              <a:path w="492788" h="492788">
                <a:moveTo>
                  <a:pt x="0" y="0"/>
                </a:moveTo>
                <a:lnTo>
                  <a:pt x="492788" y="0"/>
                </a:lnTo>
                <a:lnTo>
                  <a:pt x="492788" y="492788"/>
                </a:lnTo>
                <a:lnTo>
                  <a:pt x="0" y="49278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5" name="TextBox 5"/>
          <p:cNvSpPr txBox="1"/>
          <p:nvPr/>
        </p:nvSpPr>
        <p:spPr>
          <a:xfrm>
            <a:off x="10149577" y="373897"/>
            <a:ext cx="7109723" cy="2693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000"/>
              </a:lnSpc>
              <a:spcBef>
                <a:spcPct val="0"/>
              </a:spcBef>
            </a:pPr>
            <a:r>
              <a:rPr lang="en-US" sz="2000" dirty="0">
                <a:solidFill>
                  <a:srgbClr val="2D3E70"/>
                </a:solidFill>
                <a:latin typeface="Banburi Bold"/>
              </a:rPr>
              <a:t>Teknik </a:t>
            </a:r>
            <a:r>
              <a:rPr lang="en-US" sz="2000" dirty="0" err="1">
                <a:solidFill>
                  <a:srgbClr val="2D3E70"/>
                </a:solidFill>
                <a:latin typeface="Banburi Bold"/>
              </a:rPr>
              <a:t>Informatika</a:t>
            </a:r>
            <a:endParaRPr lang="en-US" sz="2000" dirty="0">
              <a:solidFill>
                <a:srgbClr val="2D3E70"/>
              </a:solidFill>
              <a:latin typeface="Banburi Bold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10442632" y="8424210"/>
            <a:ext cx="427267" cy="411069"/>
          </a:xfrm>
          <a:custGeom>
            <a:avLst/>
            <a:gdLst/>
            <a:ahLst/>
            <a:cxnLst/>
            <a:rect l="l" t="t" r="r" b="b"/>
            <a:pathLst>
              <a:path w="427267" h="411069">
                <a:moveTo>
                  <a:pt x="0" y="0"/>
                </a:moveTo>
                <a:lnTo>
                  <a:pt x="427267" y="0"/>
                </a:lnTo>
                <a:lnTo>
                  <a:pt x="427267" y="411069"/>
                </a:lnTo>
                <a:lnTo>
                  <a:pt x="0" y="41106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r="-234639"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-651290" y="736801"/>
            <a:ext cx="5387252" cy="590148"/>
            <a:chOff x="0" y="0"/>
            <a:chExt cx="1418865" cy="15543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418865" cy="155430"/>
            </a:xfrm>
            <a:custGeom>
              <a:avLst/>
              <a:gdLst/>
              <a:ahLst/>
              <a:cxnLst/>
              <a:rect l="l" t="t" r="r" b="b"/>
              <a:pathLst>
                <a:path w="1418865" h="155430">
                  <a:moveTo>
                    <a:pt x="73291" y="0"/>
                  </a:moveTo>
                  <a:lnTo>
                    <a:pt x="1345573" y="0"/>
                  </a:lnTo>
                  <a:cubicBezTo>
                    <a:pt x="1386051" y="0"/>
                    <a:pt x="1418865" y="32814"/>
                    <a:pt x="1418865" y="73291"/>
                  </a:cubicBezTo>
                  <a:lnTo>
                    <a:pt x="1418865" y="82139"/>
                  </a:lnTo>
                  <a:cubicBezTo>
                    <a:pt x="1418865" y="122616"/>
                    <a:pt x="1386051" y="155430"/>
                    <a:pt x="1345573" y="155430"/>
                  </a:cubicBezTo>
                  <a:lnTo>
                    <a:pt x="73291" y="155430"/>
                  </a:lnTo>
                  <a:cubicBezTo>
                    <a:pt x="32814" y="155430"/>
                    <a:pt x="0" y="122616"/>
                    <a:pt x="0" y="82139"/>
                  </a:cubicBezTo>
                  <a:lnTo>
                    <a:pt x="0" y="73291"/>
                  </a:lnTo>
                  <a:cubicBezTo>
                    <a:pt x="0" y="32814"/>
                    <a:pt x="32814" y="0"/>
                    <a:pt x="73291" y="0"/>
                  </a:cubicBezTo>
                  <a:close/>
                </a:path>
              </a:pathLst>
            </a:custGeom>
            <a:solidFill>
              <a:srgbClr val="F1C636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38100"/>
              <a:ext cx="1418865" cy="1173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00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-803690" y="584401"/>
            <a:ext cx="5387252" cy="590148"/>
            <a:chOff x="0" y="0"/>
            <a:chExt cx="1418865" cy="15543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418865" cy="155430"/>
            </a:xfrm>
            <a:custGeom>
              <a:avLst/>
              <a:gdLst/>
              <a:ahLst/>
              <a:cxnLst/>
              <a:rect l="l" t="t" r="r" b="b"/>
              <a:pathLst>
                <a:path w="1418865" h="155430">
                  <a:moveTo>
                    <a:pt x="73291" y="0"/>
                  </a:moveTo>
                  <a:lnTo>
                    <a:pt x="1345573" y="0"/>
                  </a:lnTo>
                  <a:cubicBezTo>
                    <a:pt x="1386051" y="0"/>
                    <a:pt x="1418865" y="32814"/>
                    <a:pt x="1418865" y="73291"/>
                  </a:cubicBezTo>
                  <a:lnTo>
                    <a:pt x="1418865" y="82139"/>
                  </a:lnTo>
                  <a:cubicBezTo>
                    <a:pt x="1418865" y="122616"/>
                    <a:pt x="1386051" y="155430"/>
                    <a:pt x="1345573" y="155430"/>
                  </a:cubicBezTo>
                  <a:lnTo>
                    <a:pt x="73291" y="155430"/>
                  </a:lnTo>
                  <a:cubicBezTo>
                    <a:pt x="32814" y="155430"/>
                    <a:pt x="0" y="122616"/>
                    <a:pt x="0" y="82139"/>
                  </a:cubicBezTo>
                  <a:lnTo>
                    <a:pt x="0" y="73291"/>
                  </a:lnTo>
                  <a:cubicBezTo>
                    <a:pt x="0" y="32814"/>
                    <a:pt x="32814" y="0"/>
                    <a:pt x="73291" y="0"/>
                  </a:cubicBezTo>
                  <a:close/>
                </a:path>
              </a:pathLst>
            </a:custGeom>
            <a:solidFill>
              <a:srgbClr val="E8EBF4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38100"/>
              <a:ext cx="1418865" cy="1173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00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5746774" y="9264851"/>
            <a:ext cx="5387252" cy="590148"/>
            <a:chOff x="0" y="0"/>
            <a:chExt cx="1418865" cy="15543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418865" cy="155430"/>
            </a:xfrm>
            <a:custGeom>
              <a:avLst/>
              <a:gdLst/>
              <a:ahLst/>
              <a:cxnLst/>
              <a:rect l="l" t="t" r="r" b="b"/>
              <a:pathLst>
                <a:path w="1418865" h="155430">
                  <a:moveTo>
                    <a:pt x="73291" y="0"/>
                  </a:moveTo>
                  <a:lnTo>
                    <a:pt x="1345573" y="0"/>
                  </a:lnTo>
                  <a:cubicBezTo>
                    <a:pt x="1386051" y="0"/>
                    <a:pt x="1418865" y="32814"/>
                    <a:pt x="1418865" y="73291"/>
                  </a:cubicBezTo>
                  <a:lnTo>
                    <a:pt x="1418865" y="82139"/>
                  </a:lnTo>
                  <a:cubicBezTo>
                    <a:pt x="1418865" y="122616"/>
                    <a:pt x="1386051" y="155430"/>
                    <a:pt x="1345573" y="155430"/>
                  </a:cubicBezTo>
                  <a:lnTo>
                    <a:pt x="73291" y="155430"/>
                  </a:lnTo>
                  <a:cubicBezTo>
                    <a:pt x="32814" y="155430"/>
                    <a:pt x="0" y="122616"/>
                    <a:pt x="0" y="82139"/>
                  </a:cubicBezTo>
                  <a:lnTo>
                    <a:pt x="0" y="73291"/>
                  </a:lnTo>
                  <a:cubicBezTo>
                    <a:pt x="0" y="32814"/>
                    <a:pt x="32814" y="0"/>
                    <a:pt x="73291" y="0"/>
                  </a:cubicBezTo>
                  <a:close/>
                </a:path>
              </a:pathLst>
            </a:custGeom>
            <a:solidFill>
              <a:srgbClr val="F1C636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38100"/>
              <a:ext cx="1418865" cy="1173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00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5594374" y="9112451"/>
            <a:ext cx="5387252" cy="590148"/>
            <a:chOff x="0" y="0"/>
            <a:chExt cx="1418865" cy="15543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418865" cy="155430"/>
            </a:xfrm>
            <a:custGeom>
              <a:avLst/>
              <a:gdLst/>
              <a:ahLst/>
              <a:cxnLst/>
              <a:rect l="l" t="t" r="r" b="b"/>
              <a:pathLst>
                <a:path w="1418865" h="155430">
                  <a:moveTo>
                    <a:pt x="73291" y="0"/>
                  </a:moveTo>
                  <a:lnTo>
                    <a:pt x="1345573" y="0"/>
                  </a:lnTo>
                  <a:cubicBezTo>
                    <a:pt x="1386051" y="0"/>
                    <a:pt x="1418865" y="32814"/>
                    <a:pt x="1418865" y="73291"/>
                  </a:cubicBezTo>
                  <a:lnTo>
                    <a:pt x="1418865" y="82139"/>
                  </a:lnTo>
                  <a:cubicBezTo>
                    <a:pt x="1418865" y="122616"/>
                    <a:pt x="1386051" y="155430"/>
                    <a:pt x="1345573" y="155430"/>
                  </a:cubicBezTo>
                  <a:lnTo>
                    <a:pt x="73291" y="155430"/>
                  </a:lnTo>
                  <a:cubicBezTo>
                    <a:pt x="32814" y="155430"/>
                    <a:pt x="0" y="122616"/>
                    <a:pt x="0" y="82139"/>
                  </a:cubicBezTo>
                  <a:lnTo>
                    <a:pt x="0" y="73291"/>
                  </a:lnTo>
                  <a:cubicBezTo>
                    <a:pt x="0" y="32814"/>
                    <a:pt x="32814" y="0"/>
                    <a:pt x="73291" y="0"/>
                  </a:cubicBezTo>
                  <a:close/>
                </a:path>
              </a:pathLst>
            </a:custGeom>
            <a:solidFill>
              <a:srgbClr val="E8EBF4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38100"/>
              <a:ext cx="1418865" cy="1173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00"/>
                </a:lnSpc>
              </a:pPr>
              <a:endParaRPr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15905695" y="9296400"/>
            <a:ext cx="2008858" cy="2693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000"/>
              </a:lnSpc>
              <a:spcBef>
                <a:spcPct val="0"/>
              </a:spcBef>
            </a:pPr>
            <a:r>
              <a:rPr lang="en-US" sz="2000" dirty="0">
                <a:solidFill>
                  <a:srgbClr val="2D3E70"/>
                </a:solidFill>
                <a:latin typeface="Banburi Bold"/>
              </a:rPr>
              <a:t>Halaman 11</a:t>
            </a:r>
          </a:p>
        </p:txBody>
      </p:sp>
      <p:sp>
        <p:nvSpPr>
          <p:cNvPr id="32" name="Freeform 32"/>
          <p:cNvSpPr/>
          <p:nvPr/>
        </p:nvSpPr>
        <p:spPr>
          <a:xfrm>
            <a:off x="16571145" y="3805706"/>
            <a:ext cx="688155" cy="2293851"/>
          </a:xfrm>
          <a:custGeom>
            <a:avLst/>
            <a:gdLst/>
            <a:ahLst/>
            <a:cxnLst/>
            <a:rect l="l" t="t" r="r" b="b"/>
            <a:pathLst>
              <a:path w="688155" h="2293851">
                <a:moveTo>
                  <a:pt x="0" y="0"/>
                </a:moveTo>
                <a:lnTo>
                  <a:pt x="688155" y="0"/>
                </a:lnTo>
                <a:lnTo>
                  <a:pt x="688155" y="2293851"/>
                </a:lnTo>
                <a:lnTo>
                  <a:pt x="0" y="229385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33" name="TextBox 12">
            <a:extLst>
              <a:ext uri="{FF2B5EF4-FFF2-40B4-BE49-F238E27FC236}">
                <a16:creationId xmlns:a16="http://schemas.microsoft.com/office/drawing/2014/main" id="{E9563685-878B-D790-B035-CF7166A3B21F}"/>
              </a:ext>
            </a:extLst>
          </p:cNvPr>
          <p:cNvSpPr txBox="1"/>
          <p:nvPr/>
        </p:nvSpPr>
        <p:spPr>
          <a:xfrm>
            <a:off x="520574" y="788756"/>
            <a:ext cx="4894387" cy="2693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000"/>
              </a:lnSpc>
              <a:spcBef>
                <a:spcPct val="0"/>
              </a:spcBef>
            </a:pPr>
            <a:r>
              <a:rPr lang="en-US" sz="2000" dirty="0">
                <a:solidFill>
                  <a:srgbClr val="2D3E70"/>
                </a:solidFill>
                <a:latin typeface="Banburi Bold"/>
              </a:rPr>
              <a:t>Universitas </a:t>
            </a:r>
            <a:r>
              <a:rPr lang="en-US" sz="2000" dirty="0" err="1">
                <a:solidFill>
                  <a:srgbClr val="2D3E70"/>
                </a:solidFill>
                <a:latin typeface="Banburi Bold"/>
              </a:rPr>
              <a:t>Binaniaga</a:t>
            </a:r>
            <a:r>
              <a:rPr lang="en-US" sz="2000" dirty="0">
                <a:solidFill>
                  <a:srgbClr val="2D3E70"/>
                </a:solidFill>
                <a:latin typeface="Banburi Bold"/>
              </a:rPr>
              <a:t> Indonesia</a:t>
            </a:r>
          </a:p>
        </p:txBody>
      </p:sp>
      <p:sp>
        <p:nvSpPr>
          <p:cNvPr id="34" name="TextBox 24">
            <a:extLst>
              <a:ext uri="{FF2B5EF4-FFF2-40B4-BE49-F238E27FC236}">
                <a16:creationId xmlns:a16="http://schemas.microsoft.com/office/drawing/2014/main" id="{47B91623-AEC8-7FA1-CF1D-34D847803EAB}"/>
              </a:ext>
            </a:extLst>
          </p:cNvPr>
          <p:cNvSpPr txBox="1"/>
          <p:nvPr/>
        </p:nvSpPr>
        <p:spPr>
          <a:xfrm>
            <a:off x="648761" y="1748887"/>
            <a:ext cx="8174402" cy="4103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lvl="0" indent="-342900" algn="l">
              <a:lnSpc>
                <a:spcPts val="32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2D3E70"/>
                </a:solidFill>
                <a:latin typeface="Banburi"/>
              </a:rPr>
              <a:t> </a:t>
            </a:r>
            <a:r>
              <a:rPr lang="en-US" sz="2200" dirty="0" err="1">
                <a:solidFill>
                  <a:srgbClr val="2D3E70"/>
                </a:solidFill>
                <a:latin typeface="Banburi"/>
              </a:rPr>
              <a:t>Tampilan</a:t>
            </a:r>
            <a:r>
              <a:rPr lang="en-US" sz="2200" dirty="0">
                <a:solidFill>
                  <a:srgbClr val="2D3E70"/>
                </a:solidFill>
                <a:latin typeface="Banburi"/>
              </a:rPr>
              <a:t> Form </a:t>
            </a:r>
            <a:r>
              <a:rPr lang="en-US" sz="2200" dirty="0" err="1">
                <a:solidFill>
                  <a:srgbClr val="2D3E70"/>
                </a:solidFill>
                <a:latin typeface="Banburi"/>
              </a:rPr>
              <a:t>hitung</a:t>
            </a:r>
            <a:r>
              <a:rPr lang="en-US" sz="2200" dirty="0">
                <a:solidFill>
                  <a:srgbClr val="2D3E70"/>
                </a:solidFill>
                <a:latin typeface="Banburi"/>
              </a:rPr>
              <a:t> </a:t>
            </a:r>
            <a:r>
              <a:rPr lang="en-US" sz="2200" dirty="0" err="1">
                <a:solidFill>
                  <a:srgbClr val="2D3E70"/>
                </a:solidFill>
                <a:latin typeface="Banburi"/>
              </a:rPr>
              <a:t>penyewa</a:t>
            </a:r>
            <a:endParaRPr lang="en-US" sz="2200" dirty="0">
              <a:solidFill>
                <a:srgbClr val="2D3E70"/>
              </a:solidFill>
              <a:latin typeface="Banburi"/>
            </a:endParaRP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4A83A135-8B6F-BD8D-37EE-D9827FC26B8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8761" y="2395826"/>
            <a:ext cx="4648392" cy="527786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74F174DA-1AC1-2CFF-A13F-968E5F6ECF0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041328" y="2581194"/>
            <a:ext cx="6205344" cy="458564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1" name="Arrow: Right 40">
            <a:extLst>
              <a:ext uri="{FF2B5EF4-FFF2-40B4-BE49-F238E27FC236}">
                <a16:creationId xmlns:a16="http://schemas.microsoft.com/office/drawing/2014/main" id="{DE3C35B3-1F60-9B65-0181-6032C703E10B}"/>
              </a:ext>
            </a:extLst>
          </p:cNvPr>
          <p:cNvSpPr/>
          <p:nvPr/>
        </p:nvSpPr>
        <p:spPr>
          <a:xfrm>
            <a:off x="5394135" y="4631700"/>
            <a:ext cx="626367" cy="5118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2" name="TextBox 24">
            <a:extLst>
              <a:ext uri="{FF2B5EF4-FFF2-40B4-BE49-F238E27FC236}">
                <a16:creationId xmlns:a16="http://schemas.microsoft.com/office/drawing/2014/main" id="{12C24C87-E23C-E805-FDDA-266B1D491C2A}"/>
              </a:ext>
            </a:extLst>
          </p:cNvPr>
          <p:cNvSpPr txBox="1"/>
          <p:nvPr/>
        </p:nvSpPr>
        <p:spPr>
          <a:xfrm>
            <a:off x="6353379" y="7628910"/>
            <a:ext cx="5229021" cy="13465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just">
              <a:lnSpc>
                <a:spcPts val="3510"/>
              </a:lnSpc>
            </a:pPr>
            <a:r>
              <a:rPr lang="en-US" sz="2200" dirty="0">
                <a:solidFill>
                  <a:srgbClr val="2D3E70"/>
                </a:solidFill>
                <a:latin typeface="Banburi"/>
              </a:rPr>
              <a:t>daftar </a:t>
            </a:r>
            <a:r>
              <a:rPr lang="en-US" sz="2200" dirty="0" err="1">
                <a:solidFill>
                  <a:srgbClr val="2D3E70"/>
                </a:solidFill>
                <a:latin typeface="Banburi"/>
              </a:rPr>
              <a:t>opsi</a:t>
            </a:r>
            <a:r>
              <a:rPr lang="en-US" sz="2200" dirty="0">
                <a:solidFill>
                  <a:srgbClr val="2D3E70"/>
                </a:solidFill>
                <a:latin typeface="Banburi"/>
              </a:rPr>
              <a:t> </a:t>
            </a:r>
            <a:r>
              <a:rPr lang="en-US" sz="2200" dirty="0" err="1">
                <a:solidFill>
                  <a:srgbClr val="2D3E70"/>
                </a:solidFill>
                <a:latin typeface="Banburi"/>
              </a:rPr>
              <a:t>fasilitas</a:t>
            </a:r>
            <a:r>
              <a:rPr lang="en-US" sz="2200" dirty="0">
                <a:solidFill>
                  <a:srgbClr val="2D3E70"/>
                </a:solidFill>
                <a:latin typeface="Banburi"/>
              </a:rPr>
              <a:t> yang </a:t>
            </a:r>
            <a:r>
              <a:rPr lang="en-US" sz="2200" dirty="0" err="1">
                <a:solidFill>
                  <a:srgbClr val="2D3E70"/>
                </a:solidFill>
                <a:latin typeface="Banburi"/>
              </a:rPr>
              <a:t>dapat</a:t>
            </a:r>
            <a:r>
              <a:rPr lang="en-US" sz="2200" dirty="0">
                <a:solidFill>
                  <a:srgbClr val="2D3E70"/>
                </a:solidFill>
                <a:latin typeface="Banburi"/>
              </a:rPr>
              <a:t> </a:t>
            </a:r>
            <a:r>
              <a:rPr lang="en-US" sz="2200" dirty="0" err="1">
                <a:solidFill>
                  <a:srgbClr val="2D3E70"/>
                </a:solidFill>
                <a:latin typeface="Banburi"/>
              </a:rPr>
              <a:t>dipilih</a:t>
            </a:r>
            <a:r>
              <a:rPr lang="en-US" sz="2200" dirty="0">
                <a:solidFill>
                  <a:srgbClr val="2D3E70"/>
                </a:solidFill>
                <a:latin typeface="Banburi"/>
              </a:rPr>
              <a:t> </a:t>
            </a:r>
            <a:r>
              <a:rPr lang="en-US" sz="2200" dirty="0" err="1">
                <a:solidFill>
                  <a:srgbClr val="2D3E70"/>
                </a:solidFill>
                <a:latin typeface="Banburi"/>
              </a:rPr>
              <a:t>saat</a:t>
            </a:r>
            <a:r>
              <a:rPr lang="en-US" sz="2200" dirty="0">
                <a:solidFill>
                  <a:srgbClr val="2D3E70"/>
                </a:solidFill>
                <a:latin typeface="Banburi"/>
              </a:rPr>
              <a:t> proses </a:t>
            </a:r>
            <a:r>
              <a:rPr lang="en-US" sz="2200" dirty="0" err="1">
                <a:solidFill>
                  <a:srgbClr val="2D3E70"/>
                </a:solidFill>
                <a:latin typeface="Banburi"/>
              </a:rPr>
              <a:t>perhitungan</a:t>
            </a:r>
            <a:r>
              <a:rPr lang="en-US" sz="2200" dirty="0">
                <a:solidFill>
                  <a:srgbClr val="2D3E70"/>
                </a:solidFill>
                <a:latin typeface="Banburi"/>
              </a:rPr>
              <a:t> </a:t>
            </a:r>
            <a:r>
              <a:rPr lang="en-US" sz="2200" dirty="0" err="1">
                <a:solidFill>
                  <a:srgbClr val="2D3E70"/>
                </a:solidFill>
                <a:latin typeface="Banburi"/>
              </a:rPr>
              <a:t>sewa</a:t>
            </a:r>
            <a:r>
              <a:rPr lang="en-US" sz="2200" dirty="0">
                <a:solidFill>
                  <a:srgbClr val="2D3E70"/>
                </a:solidFill>
                <a:latin typeface="Banburi"/>
              </a:rPr>
              <a:t> pada </a:t>
            </a:r>
            <a:r>
              <a:rPr lang="en-US" sz="2200" dirty="0" err="1">
                <a:solidFill>
                  <a:srgbClr val="2D3E70"/>
                </a:solidFill>
                <a:latin typeface="Banburi"/>
              </a:rPr>
              <a:t>gambar</a:t>
            </a:r>
            <a:r>
              <a:rPr lang="en-US" sz="2200" dirty="0">
                <a:solidFill>
                  <a:srgbClr val="2D3E70"/>
                </a:solidFill>
                <a:latin typeface="Banburi"/>
              </a:rPr>
              <a:t> </a:t>
            </a:r>
            <a:r>
              <a:rPr lang="en-US" sz="2200" dirty="0" err="1">
                <a:solidFill>
                  <a:srgbClr val="2D3E70"/>
                </a:solidFill>
                <a:latin typeface="Banburi"/>
              </a:rPr>
              <a:t>sebelumnya</a:t>
            </a:r>
            <a:endParaRPr lang="en-US" sz="2200" dirty="0">
              <a:solidFill>
                <a:srgbClr val="2D3E70"/>
              </a:solidFill>
              <a:latin typeface="Banburi"/>
            </a:endParaRPr>
          </a:p>
        </p:txBody>
      </p:sp>
      <p:sp>
        <p:nvSpPr>
          <p:cNvPr id="43" name="TextBox 24">
            <a:extLst>
              <a:ext uri="{FF2B5EF4-FFF2-40B4-BE49-F238E27FC236}">
                <a16:creationId xmlns:a16="http://schemas.microsoft.com/office/drawing/2014/main" id="{C9639692-F52E-41A0-4852-BC3D8EB5F3F4}"/>
              </a:ext>
            </a:extLst>
          </p:cNvPr>
          <p:cNvSpPr txBox="1"/>
          <p:nvPr/>
        </p:nvSpPr>
        <p:spPr>
          <a:xfrm>
            <a:off x="12483944" y="2084753"/>
            <a:ext cx="8174402" cy="4103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lvl="0" indent="-342900" algn="l">
              <a:lnSpc>
                <a:spcPts val="3200"/>
              </a:lnSpc>
              <a:buFont typeface="Arial" panose="020B0604020202020204" pitchFamily="34" charset="0"/>
              <a:buChar char="•"/>
            </a:pPr>
            <a:r>
              <a:rPr lang="en-US" sz="2200" dirty="0" err="1">
                <a:solidFill>
                  <a:srgbClr val="2D3E70"/>
                </a:solidFill>
                <a:latin typeface="Banburi"/>
              </a:rPr>
              <a:t>Tampilan</a:t>
            </a:r>
            <a:r>
              <a:rPr lang="en-US" sz="2200" dirty="0">
                <a:solidFill>
                  <a:srgbClr val="2D3E70"/>
                </a:solidFill>
                <a:latin typeface="Banburi"/>
              </a:rPr>
              <a:t> Info </a:t>
            </a:r>
            <a:r>
              <a:rPr lang="en-US" sz="2200" dirty="0" err="1">
                <a:solidFill>
                  <a:srgbClr val="2D3E70"/>
                </a:solidFill>
                <a:latin typeface="Banburi"/>
              </a:rPr>
              <a:t>penyewa</a:t>
            </a:r>
            <a:r>
              <a:rPr lang="en-US" sz="2200" dirty="0">
                <a:solidFill>
                  <a:srgbClr val="2D3E70"/>
                </a:solidFill>
                <a:latin typeface="Banburi"/>
              </a:rPr>
              <a:t> dan </a:t>
            </a:r>
            <a:r>
              <a:rPr lang="en-US" sz="2200" dirty="0" err="1">
                <a:solidFill>
                  <a:srgbClr val="2D3E70"/>
                </a:solidFill>
                <a:latin typeface="Banburi"/>
              </a:rPr>
              <a:t>harga</a:t>
            </a:r>
            <a:endParaRPr lang="en-US" sz="2200" dirty="0">
              <a:solidFill>
                <a:srgbClr val="2D3E70"/>
              </a:solidFill>
              <a:latin typeface="Banburi"/>
            </a:endParaRP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52518BD7-D332-2226-03A5-21F36D6AFB6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538452" y="3150420"/>
            <a:ext cx="5457767" cy="301958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7" name="TextBox 24">
            <a:extLst>
              <a:ext uri="{FF2B5EF4-FFF2-40B4-BE49-F238E27FC236}">
                <a16:creationId xmlns:a16="http://schemas.microsoft.com/office/drawing/2014/main" id="{30E139D0-35C7-D749-81FF-4E7A27932D17}"/>
              </a:ext>
            </a:extLst>
          </p:cNvPr>
          <p:cNvSpPr txBox="1"/>
          <p:nvPr/>
        </p:nvSpPr>
        <p:spPr>
          <a:xfrm>
            <a:off x="12727540" y="7478589"/>
            <a:ext cx="5229021" cy="13465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just">
              <a:lnSpc>
                <a:spcPts val="3510"/>
              </a:lnSpc>
            </a:pPr>
            <a:r>
              <a:rPr lang="en-US" sz="2200" dirty="0">
                <a:solidFill>
                  <a:srgbClr val="2D3E70"/>
                </a:solidFill>
                <a:latin typeface="Banburi"/>
              </a:rPr>
              <a:t>Form </a:t>
            </a:r>
            <a:r>
              <a:rPr lang="en-US" sz="2200" dirty="0" err="1">
                <a:solidFill>
                  <a:srgbClr val="2D3E70"/>
                </a:solidFill>
                <a:latin typeface="Banburi"/>
              </a:rPr>
              <a:t>ini</a:t>
            </a:r>
            <a:r>
              <a:rPr lang="en-US" sz="2200" dirty="0">
                <a:solidFill>
                  <a:srgbClr val="2D3E70"/>
                </a:solidFill>
                <a:latin typeface="Banburi"/>
              </a:rPr>
              <a:t> </a:t>
            </a:r>
            <a:r>
              <a:rPr lang="en-US" sz="2200" dirty="0" err="1">
                <a:solidFill>
                  <a:srgbClr val="2D3E70"/>
                </a:solidFill>
                <a:latin typeface="Banburi"/>
              </a:rPr>
              <a:t>berisi</a:t>
            </a:r>
            <a:r>
              <a:rPr lang="en-US" sz="2200" dirty="0">
                <a:solidFill>
                  <a:srgbClr val="2D3E70"/>
                </a:solidFill>
                <a:latin typeface="Banburi"/>
              </a:rPr>
              <a:t> </a:t>
            </a:r>
            <a:r>
              <a:rPr lang="en-US" sz="2200" dirty="0" err="1">
                <a:solidFill>
                  <a:srgbClr val="2D3E70"/>
                </a:solidFill>
                <a:latin typeface="Banburi"/>
              </a:rPr>
              <a:t>tentang</a:t>
            </a:r>
            <a:r>
              <a:rPr lang="en-US" sz="2200" dirty="0">
                <a:solidFill>
                  <a:srgbClr val="2D3E70"/>
                </a:solidFill>
                <a:latin typeface="Banburi"/>
              </a:rPr>
              <a:t> info data </a:t>
            </a:r>
            <a:r>
              <a:rPr lang="en-US" sz="2200" dirty="0" err="1">
                <a:solidFill>
                  <a:srgbClr val="2D3E70"/>
                </a:solidFill>
                <a:latin typeface="Banburi"/>
              </a:rPr>
              <a:t>penyewa</a:t>
            </a:r>
            <a:r>
              <a:rPr lang="en-US" sz="2200" dirty="0">
                <a:solidFill>
                  <a:srgbClr val="2D3E70"/>
                </a:solidFill>
                <a:latin typeface="Banburi"/>
              </a:rPr>
              <a:t> dan </a:t>
            </a:r>
            <a:r>
              <a:rPr lang="en-US" sz="2200" dirty="0" err="1">
                <a:solidFill>
                  <a:srgbClr val="2D3E70"/>
                </a:solidFill>
                <a:latin typeface="Banburi"/>
              </a:rPr>
              <a:t>harga</a:t>
            </a:r>
            <a:r>
              <a:rPr lang="en-US" sz="2200" dirty="0">
                <a:solidFill>
                  <a:srgbClr val="2D3E70"/>
                </a:solidFill>
                <a:latin typeface="Banburi"/>
              </a:rPr>
              <a:t> </a:t>
            </a:r>
            <a:r>
              <a:rPr lang="en-US" sz="2200" dirty="0" err="1">
                <a:solidFill>
                  <a:srgbClr val="2D3E70"/>
                </a:solidFill>
                <a:latin typeface="Banburi"/>
              </a:rPr>
              <a:t>sewa</a:t>
            </a:r>
            <a:r>
              <a:rPr lang="en-US" sz="2200" dirty="0">
                <a:solidFill>
                  <a:srgbClr val="2D3E70"/>
                </a:solidFill>
                <a:latin typeface="Banburi"/>
              </a:rPr>
              <a:t> yang </a:t>
            </a:r>
            <a:r>
              <a:rPr lang="en-US" sz="2200" dirty="0" err="1">
                <a:solidFill>
                  <a:srgbClr val="2D3E70"/>
                </a:solidFill>
                <a:latin typeface="Banburi"/>
              </a:rPr>
              <a:t>telah</a:t>
            </a:r>
            <a:r>
              <a:rPr lang="en-US" sz="2200" dirty="0">
                <a:solidFill>
                  <a:srgbClr val="2D3E70"/>
                </a:solidFill>
                <a:latin typeface="Banburi"/>
              </a:rPr>
              <a:t> </a:t>
            </a:r>
            <a:r>
              <a:rPr lang="en-US" sz="2200" dirty="0" err="1">
                <a:solidFill>
                  <a:srgbClr val="2D3E70"/>
                </a:solidFill>
                <a:latin typeface="Banburi"/>
              </a:rPr>
              <a:t>diproses</a:t>
            </a:r>
            <a:r>
              <a:rPr lang="en-US" sz="2200" dirty="0">
                <a:solidFill>
                  <a:srgbClr val="2D3E70"/>
                </a:solidFill>
                <a:latin typeface="Banburi"/>
              </a:rPr>
              <a:t> oleh </a:t>
            </a:r>
            <a:r>
              <a:rPr lang="en-US" sz="2200" dirty="0" err="1">
                <a:solidFill>
                  <a:srgbClr val="2D3E70"/>
                </a:solidFill>
                <a:latin typeface="Banburi"/>
              </a:rPr>
              <a:t>sistem</a:t>
            </a:r>
            <a:endParaRPr lang="en-US" sz="2200" dirty="0">
              <a:solidFill>
                <a:srgbClr val="2D3E70"/>
              </a:solidFill>
              <a:latin typeface="Banburi"/>
            </a:endParaRPr>
          </a:p>
        </p:txBody>
      </p:sp>
    </p:spTree>
    <p:extLst>
      <p:ext uri="{BB962C8B-B14F-4D97-AF65-F5344CB8AC3E}">
        <p14:creationId xmlns:p14="http://schemas.microsoft.com/office/powerpoint/2010/main" val="142854011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advTm="0">
        <p159:morph option="byObject"/>
      </p:transition>
    </mc:Choice>
    <mc:Fallback>
      <p:transition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41" grpId="0" animBg="1"/>
      <p:bldP spid="42" grpId="0"/>
      <p:bldP spid="43" grpId="0"/>
      <p:bldP spid="4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925" b="-9925"/>
            </a:stretch>
          </a:blipFill>
        </p:spPr>
      </p:sp>
      <p:sp>
        <p:nvSpPr>
          <p:cNvPr id="3" name="Freeform 3"/>
          <p:cNvSpPr/>
          <p:nvPr/>
        </p:nvSpPr>
        <p:spPr>
          <a:xfrm flipH="1" flipV="1">
            <a:off x="-2114733" y="-1721461"/>
            <a:ext cx="9329683" cy="4571545"/>
          </a:xfrm>
          <a:custGeom>
            <a:avLst/>
            <a:gdLst/>
            <a:ahLst/>
            <a:cxnLst/>
            <a:rect l="l" t="t" r="r" b="b"/>
            <a:pathLst>
              <a:path w="9329683" h="4571545">
                <a:moveTo>
                  <a:pt x="9329682" y="4571545"/>
                </a:moveTo>
                <a:lnTo>
                  <a:pt x="0" y="4571545"/>
                </a:lnTo>
                <a:lnTo>
                  <a:pt x="0" y="0"/>
                </a:lnTo>
                <a:lnTo>
                  <a:pt x="9329682" y="0"/>
                </a:lnTo>
                <a:lnTo>
                  <a:pt x="9329682" y="4571545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Freeform 4"/>
          <p:cNvSpPr/>
          <p:nvPr/>
        </p:nvSpPr>
        <p:spPr>
          <a:xfrm>
            <a:off x="9656788" y="1564902"/>
            <a:ext cx="492788" cy="492788"/>
          </a:xfrm>
          <a:custGeom>
            <a:avLst/>
            <a:gdLst/>
            <a:ahLst/>
            <a:cxnLst/>
            <a:rect l="l" t="t" r="r" b="b"/>
            <a:pathLst>
              <a:path w="492788" h="492788">
                <a:moveTo>
                  <a:pt x="0" y="0"/>
                </a:moveTo>
                <a:lnTo>
                  <a:pt x="492789" y="0"/>
                </a:lnTo>
                <a:lnTo>
                  <a:pt x="492789" y="492788"/>
                </a:lnTo>
                <a:lnTo>
                  <a:pt x="0" y="49278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5" name="TextBox 5"/>
          <p:cNvSpPr txBox="1"/>
          <p:nvPr/>
        </p:nvSpPr>
        <p:spPr>
          <a:xfrm>
            <a:off x="10149577" y="768349"/>
            <a:ext cx="7109723" cy="2693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000"/>
              </a:lnSpc>
              <a:spcBef>
                <a:spcPct val="0"/>
              </a:spcBef>
            </a:pPr>
            <a:r>
              <a:rPr lang="en-US" sz="2000" dirty="0">
                <a:solidFill>
                  <a:srgbClr val="2D3E70"/>
                </a:solidFill>
                <a:latin typeface="Banburi Bold"/>
              </a:rPr>
              <a:t>Teknik </a:t>
            </a:r>
            <a:r>
              <a:rPr lang="en-US" sz="2000" dirty="0" err="1">
                <a:solidFill>
                  <a:srgbClr val="2D3E70"/>
                </a:solidFill>
                <a:latin typeface="Banburi Bold"/>
              </a:rPr>
              <a:t>Informatika</a:t>
            </a:r>
            <a:endParaRPr lang="en-US" sz="2000" dirty="0">
              <a:solidFill>
                <a:srgbClr val="2D3E70"/>
              </a:solidFill>
              <a:latin typeface="Banburi Bold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5923087" y="8259136"/>
            <a:ext cx="427267" cy="411069"/>
          </a:xfrm>
          <a:custGeom>
            <a:avLst/>
            <a:gdLst/>
            <a:ahLst/>
            <a:cxnLst/>
            <a:rect l="l" t="t" r="r" b="b"/>
            <a:pathLst>
              <a:path w="427267" h="411069">
                <a:moveTo>
                  <a:pt x="0" y="0"/>
                </a:moveTo>
                <a:lnTo>
                  <a:pt x="427267" y="0"/>
                </a:lnTo>
                <a:lnTo>
                  <a:pt x="427267" y="411069"/>
                </a:lnTo>
                <a:lnTo>
                  <a:pt x="0" y="41106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r="-234639"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-651290" y="736801"/>
            <a:ext cx="5387252" cy="590148"/>
            <a:chOff x="0" y="0"/>
            <a:chExt cx="1418865" cy="15543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418865" cy="155430"/>
            </a:xfrm>
            <a:custGeom>
              <a:avLst/>
              <a:gdLst/>
              <a:ahLst/>
              <a:cxnLst/>
              <a:rect l="l" t="t" r="r" b="b"/>
              <a:pathLst>
                <a:path w="1418865" h="155430">
                  <a:moveTo>
                    <a:pt x="73291" y="0"/>
                  </a:moveTo>
                  <a:lnTo>
                    <a:pt x="1345573" y="0"/>
                  </a:lnTo>
                  <a:cubicBezTo>
                    <a:pt x="1386051" y="0"/>
                    <a:pt x="1418865" y="32814"/>
                    <a:pt x="1418865" y="73291"/>
                  </a:cubicBezTo>
                  <a:lnTo>
                    <a:pt x="1418865" y="82139"/>
                  </a:lnTo>
                  <a:cubicBezTo>
                    <a:pt x="1418865" y="122616"/>
                    <a:pt x="1386051" y="155430"/>
                    <a:pt x="1345573" y="155430"/>
                  </a:cubicBezTo>
                  <a:lnTo>
                    <a:pt x="73291" y="155430"/>
                  </a:lnTo>
                  <a:cubicBezTo>
                    <a:pt x="32814" y="155430"/>
                    <a:pt x="0" y="122616"/>
                    <a:pt x="0" y="82139"/>
                  </a:cubicBezTo>
                  <a:lnTo>
                    <a:pt x="0" y="73291"/>
                  </a:lnTo>
                  <a:cubicBezTo>
                    <a:pt x="0" y="32814"/>
                    <a:pt x="32814" y="0"/>
                    <a:pt x="73291" y="0"/>
                  </a:cubicBezTo>
                  <a:close/>
                </a:path>
              </a:pathLst>
            </a:custGeom>
            <a:solidFill>
              <a:srgbClr val="F1C636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38100"/>
              <a:ext cx="1418865" cy="1173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00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-803690" y="584401"/>
            <a:ext cx="5387252" cy="590148"/>
            <a:chOff x="0" y="0"/>
            <a:chExt cx="1418865" cy="15543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418865" cy="155430"/>
            </a:xfrm>
            <a:custGeom>
              <a:avLst/>
              <a:gdLst/>
              <a:ahLst/>
              <a:cxnLst/>
              <a:rect l="l" t="t" r="r" b="b"/>
              <a:pathLst>
                <a:path w="1418865" h="155430">
                  <a:moveTo>
                    <a:pt x="73291" y="0"/>
                  </a:moveTo>
                  <a:lnTo>
                    <a:pt x="1345573" y="0"/>
                  </a:lnTo>
                  <a:cubicBezTo>
                    <a:pt x="1386051" y="0"/>
                    <a:pt x="1418865" y="32814"/>
                    <a:pt x="1418865" y="73291"/>
                  </a:cubicBezTo>
                  <a:lnTo>
                    <a:pt x="1418865" y="82139"/>
                  </a:lnTo>
                  <a:cubicBezTo>
                    <a:pt x="1418865" y="122616"/>
                    <a:pt x="1386051" y="155430"/>
                    <a:pt x="1345573" y="155430"/>
                  </a:cubicBezTo>
                  <a:lnTo>
                    <a:pt x="73291" y="155430"/>
                  </a:lnTo>
                  <a:cubicBezTo>
                    <a:pt x="32814" y="155430"/>
                    <a:pt x="0" y="122616"/>
                    <a:pt x="0" y="82139"/>
                  </a:cubicBezTo>
                  <a:lnTo>
                    <a:pt x="0" y="73291"/>
                  </a:lnTo>
                  <a:cubicBezTo>
                    <a:pt x="0" y="32814"/>
                    <a:pt x="32814" y="0"/>
                    <a:pt x="73291" y="0"/>
                  </a:cubicBezTo>
                  <a:close/>
                </a:path>
              </a:pathLst>
            </a:custGeom>
            <a:solidFill>
              <a:srgbClr val="E8EBF4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38100"/>
              <a:ext cx="1418865" cy="1173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00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5746774" y="9264851"/>
            <a:ext cx="5387252" cy="590148"/>
            <a:chOff x="0" y="0"/>
            <a:chExt cx="1418865" cy="15543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418865" cy="155430"/>
            </a:xfrm>
            <a:custGeom>
              <a:avLst/>
              <a:gdLst/>
              <a:ahLst/>
              <a:cxnLst/>
              <a:rect l="l" t="t" r="r" b="b"/>
              <a:pathLst>
                <a:path w="1418865" h="155430">
                  <a:moveTo>
                    <a:pt x="73291" y="0"/>
                  </a:moveTo>
                  <a:lnTo>
                    <a:pt x="1345573" y="0"/>
                  </a:lnTo>
                  <a:cubicBezTo>
                    <a:pt x="1386051" y="0"/>
                    <a:pt x="1418865" y="32814"/>
                    <a:pt x="1418865" y="73291"/>
                  </a:cubicBezTo>
                  <a:lnTo>
                    <a:pt x="1418865" y="82139"/>
                  </a:lnTo>
                  <a:cubicBezTo>
                    <a:pt x="1418865" y="122616"/>
                    <a:pt x="1386051" y="155430"/>
                    <a:pt x="1345573" y="155430"/>
                  </a:cubicBezTo>
                  <a:lnTo>
                    <a:pt x="73291" y="155430"/>
                  </a:lnTo>
                  <a:cubicBezTo>
                    <a:pt x="32814" y="155430"/>
                    <a:pt x="0" y="122616"/>
                    <a:pt x="0" y="82139"/>
                  </a:cubicBezTo>
                  <a:lnTo>
                    <a:pt x="0" y="73291"/>
                  </a:lnTo>
                  <a:cubicBezTo>
                    <a:pt x="0" y="32814"/>
                    <a:pt x="32814" y="0"/>
                    <a:pt x="73291" y="0"/>
                  </a:cubicBezTo>
                  <a:close/>
                </a:path>
              </a:pathLst>
            </a:custGeom>
            <a:solidFill>
              <a:srgbClr val="F1C636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38100"/>
              <a:ext cx="1418865" cy="1173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00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5594374" y="9112451"/>
            <a:ext cx="5387252" cy="590148"/>
            <a:chOff x="0" y="0"/>
            <a:chExt cx="1418865" cy="15543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418865" cy="155430"/>
            </a:xfrm>
            <a:custGeom>
              <a:avLst/>
              <a:gdLst/>
              <a:ahLst/>
              <a:cxnLst/>
              <a:rect l="l" t="t" r="r" b="b"/>
              <a:pathLst>
                <a:path w="1418865" h="155430">
                  <a:moveTo>
                    <a:pt x="73291" y="0"/>
                  </a:moveTo>
                  <a:lnTo>
                    <a:pt x="1345573" y="0"/>
                  </a:lnTo>
                  <a:cubicBezTo>
                    <a:pt x="1386051" y="0"/>
                    <a:pt x="1418865" y="32814"/>
                    <a:pt x="1418865" y="73291"/>
                  </a:cubicBezTo>
                  <a:lnTo>
                    <a:pt x="1418865" y="82139"/>
                  </a:lnTo>
                  <a:cubicBezTo>
                    <a:pt x="1418865" y="122616"/>
                    <a:pt x="1386051" y="155430"/>
                    <a:pt x="1345573" y="155430"/>
                  </a:cubicBezTo>
                  <a:lnTo>
                    <a:pt x="73291" y="155430"/>
                  </a:lnTo>
                  <a:cubicBezTo>
                    <a:pt x="32814" y="155430"/>
                    <a:pt x="0" y="122616"/>
                    <a:pt x="0" y="82139"/>
                  </a:cubicBezTo>
                  <a:lnTo>
                    <a:pt x="0" y="73291"/>
                  </a:lnTo>
                  <a:cubicBezTo>
                    <a:pt x="0" y="32814"/>
                    <a:pt x="32814" y="0"/>
                    <a:pt x="73291" y="0"/>
                  </a:cubicBezTo>
                  <a:close/>
                </a:path>
              </a:pathLst>
            </a:custGeom>
            <a:solidFill>
              <a:srgbClr val="E8EBF4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38100"/>
              <a:ext cx="1418865" cy="1173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00"/>
                </a:lnSpc>
              </a:pPr>
              <a:endParaRPr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15905695" y="9296400"/>
            <a:ext cx="2008858" cy="2693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000"/>
              </a:lnSpc>
              <a:spcBef>
                <a:spcPct val="0"/>
              </a:spcBef>
            </a:pPr>
            <a:r>
              <a:rPr lang="en-US" sz="2000" dirty="0">
                <a:solidFill>
                  <a:srgbClr val="2D3E70"/>
                </a:solidFill>
                <a:latin typeface="Banburi Bold"/>
              </a:rPr>
              <a:t>Halaman 12</a:t>
            </a:r>
          </a:p>
        </p:txBody>
      </p:sp>
      <p:sp>
        <p:nvSpPr>
          <p:cNvPr id="42" name="TextBox 12">
            <a:extLst>
              <a:ext uri="{FF2B5EF4-FFF2-40B4-BE49-F238E27FC236}">
                <a16:creationId xmlns:a16="http://schemas.microsoft.com/office/drawing/2014/main" id="{D156EC86-9799-72AA-2D95-64EF7B59F5B3}"/>
              </a:ext>
            </a:extLst>
          </p:cNvPr>
          <p:cNvSpPr txBox="1"/>
          <p:nvPr/>
        </p:nvSpPr>
        <p:spPr>
          <a:xfrm>
            <a:off x="520574" y="788756"/>
            <a:ext cx="4894387" cy="2693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000"/>
              </a:lnSpc>
              <a:spcBef>
                <a:spcPct val="0"/>
              </a:spcBef>
            </a:pPr>
            <a:r>
              <a:rPr lang="en-US" sz="2000" dirty="0">
                <a:solidFill>
                  <a:srgbClr val="2D3E70"/>
                </a:solidFill>
                <a:latin typeface="Banburi Bold"/>
              </a:rPr>
              <a:t>Universitas </a:t>
            </a:r>
            <a:r>
              <a:rPr lang="en-US" sz="2000" dirty="0" err="1">
                <a:solidFill>
                  <a:srgbClr val="2D3E70"/>
                </a:solidFill>
                <a:latin typeface="Banburi Bold"/>
              </a:rPr>
              <a:t>Binaniaga</a:t>
            </a:r>
            <a:r>
              <a:rPr lang="en-US" sz="2000" dirty="0">
                <a:solidFill>
                  <a:srgbClr val="2D3E70"/>
                </a:solidFill>
                <a:latin typeface="Banburi Bold"/>
              </a:rPr>
              <a:t> Indonesia</a:t>
            </a:r>
          </a:p>
        </p:txBody>
      </p:sp>
      <p:sp>
        <p:nvSpPr>
          <p:cNvPr id="43" name="AutoShape 25">
            <a:extLst>
              <a:ext uri="{FF2B5EF4-FFF2-40B4-BE49-F238E27FC236}">
                <a16:creationId xmlns:a16="http://schemas.microsoft.com/office/drawing/2014/main" id="{619B8D5E-CBD2-DA2D-8D10-A004852C3262}"/>
              </a:ext>
            </a:extLst>
          </p:cNvPr>
          <p:cNvSpPr/>
          <p:nvPr/>
        </p:nvSpPr>
        <p:spPr>
          <a:xfrm flipV="1">
            <a:off x="1049481" y="2160135"/>
            <a:ext cx="3305497" cy="44979"/>
          </a:xfrm>
          <a:prstGeom prst="line">
            <a:avLst/>
          </a:prstGeom>
          <a:ln w="47625" cap="flat">
            <a:solidFill>
              <a:srgbClr val="334989"/>
            </a:solidFill>
            <a:prstDash val="solid"/>
            <a:headEnd type="oval" w="lg" len="lg"/>
            <a:tailEnd type="none" w="sm" len="sm"/>
          </a:ln>
        </p:spPr>
      </p:sp>
      <p:sp>
        <p:nvSpPr>
          <p:cNvPr id="44" name="TextBox 27">
            <a:extLst>
              <a:ext uri="{FF2B5EF4-FFF2-40B4-BE49-F238E27FC236}">
                <a16:creationId xmlns:a16="http://schemas.microsoft.com/office/drawing/2014/main" id="{91007546-DD06-34C8-01D8-601157865722}"/>
              </a:ext>
            </a:extLst>
          </p:cNvPr>
          <p:cNvSpPr txBox="1"/>
          <p:nvPr/>
        </p:nvSpPr>
        <p:spPr>
          <a:xfrm>
            <a:off x="1035626" y="1621995"/>
            <a:ext cx="11975058" cy="500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4350" lvl="0" indent="-514350" algn="l">
              <a:lnSpc>
                <a:spcPts val="3900"/>
              </a:lnSpc>
              <a:buFont typeface="+mj-lt"/>
              <a:buAutoNum type="arabicPeriod" startAt="3"/>
            </a:pPr>
            <a:r>
              <a:rPr lang="en-US" sz="2800" dirty="0" err="1">
                <a:solidFill>
                  <a:srgbClr val="2D3E70"/>
                </a:solidFill>
                <a:latin typeface="Banburi Bold"/>
              </a:rPr>
              <a:t>Pengujian</a:t>
            </a:r>
            <a:r>
              <a:rPr lang="en-US" sz="2800" dirty="0">
                <a:solidFill>
                  <a:srgbClr val="2D3E70"/>
                </a:solidFill>
                <a:latin typeface="Banburi Bold"/>
              </a:rPr>
              <a:t> </a:t>
            </a:r>
            <a:r>
              <a:rPr lang="en-US" sz="2800" dirty="0" err="1">
                <a:solidFill>
                  <a:srgbClr val="2D3E70"/>
                </a:solidFill>
                <a:latin typeface="Banburi Bold"/>
              </a:rPr>
              <a:t>Sistem</a:t>
            </a:r>
            <a:endParaRPr lang="en-US" sz="2800" dirty="0">
              <a:solidFill>
                <a:srgbClr val="2D3E70"/>
              </a:solidFill>
              <a:latin typeface="Banburi Bold"/>
            </a:endParaRPr>
          </a:p>
        </p:txBody>
      </p:sp>
      <p:sp>
        <p:nvSpPr>
          <p:cNvPr id="45" name="TextBox 24">
            <a:extLst>
              <a:ext uri="{FF2B5EF4-FFF2-40B4-BE49-F238E27FC236}">
                <a16:creationId xmlns:a16="http://schemas.microsoft.com/office/drawing/2014/main" id="{CED2041E-7B55-F5BA-D4DA-C5C833E20508}"/>
              </a:ext>
            </a:extLst>
          </p:cNvPr>
          <p:cNvSpPr txBox="1"/>
          <p:nvPr/>
        </p:nvSpPr>
        <p:spPr>
          <a:xfrm>
            <a:off x="962736" y="2302704"/>
            <a:ext cx="14876995" cy="17953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lnSpc>
                <a:spcPts val="3510"/>
              </a:lnSpc>
            </a:pPr>
            <a:r>
              <a:rPr lang="en-US" sz="2200" dirty="0" err="1">
                <a:solidFill>
                  <a:srgbClr val="2D3E70"/>
                </a:solidFill>
                <a:latin typeface="Banburi"/>
              </a:rPr>
              <a:t>Pengujian</a:t>
            </a:r>
            <a:r>
              <a:rPr lang="en-US" sz="2200" dirty="0">
                <a:solidFill>
                  <a:srgbClr val="2D3E70"/>
                </a:solidFill>
                <a:latin typeface="Banburi"/>
              </a:rPr>
              <a:t> pada </a:t>
            </a:r>
            <a:r>
              <a:rPr lang="en-US" sz="2200" dirty="0" err="1">
                <a:solidFill>
                  <a:srgbClr val="2D3E70"/>
                </a:solidFill>
                <a:latin typeface="Banburi"/>
              </a:rPr>
              <a:t>penelitian</a:t>
            </a:r>
            <a:r>
              <a:rPr lang="en-US" sz="2200" dirty="0">
                <a:solidFill>
                  <a:srgbClr val="2D3E70"/>
                </a:solidFill>
                <a:latin typeface="Banburi"/>
              </a:rPr>
              <a:t> </a:t>
            </a:r>
            <a:r>
              <a:rPr lang="en-US" sz="2200" dirty="0" err="1">
                <a:solidFill>
                  <a:srgbClr val="2D3E70"/>
                </a:solidFill>
                <a:latin typeface="Banburi"/>
              </a:rPr>
              <a:t>ini</a:t>
            </a:r>
            <a:r>
              <a:rPr lang="en-US" sz="2200" dirty="0">
                <a:solidFill>
                  <a:srgbClr val="2D3E70"/>
                </a:solidFill>
                <a:latin typeface="Banburi"/>
              </a:rPr>
              <a:t> </a:t>
            </a:r>
            <a:r>
              <a:rPr lang="en-US" sz="2200" dirty="0" err="1">
                <a:solidFill>
                  <a:srgbClr val="2D3E70"/>
                </a:solidFill>
                <a:latin typeface="Banburi"/>
              </a:rPr>
              <a:t>menggunakan</a:t>
            </a:r>
            <a:r>
              <a:rPr lang="en-US" sz="2200" dirty="0">
                <a:solidFill>
                  <a:srgbClr val="2D3E70"/>
                </a:solidFill>
                <a:latin typeface="Banburi"/>
              </a:rPr>
              <a:t> 2 </a:t>
            </a:r>
            <a:r>
              <a:rPr lang="en-US" sz="2200" dirty="0" err="1">
                <a:solidFill>
                  <a:srgbClr val="2D3E70"/>
                </a:solidFill>
                <a:latin typeface="Banburi"/>
              </a:rPr>
              <a:t>metode</a:t>
            </a:r>
            <a:r>
              <a:rPr lang="en-US" sz="2200" dirty="0">
                <a:solidFill>
                  <a:srgbClr val="2D3E70"/>
                </a:solidFill>
                <a:latin typeface="Banburi"/>
              </a:rPr>
              <a:t> </a:t>
            </a:r>
            <a:r>
              <a:rPr lang="en-US" sz="2200" dirty="0" err="1">
                <a:solidFill>
                  <a:srgbClr val="2D3E70"/>
                </a:solidFill>
                <a:latin typeface="Banburi"/>
              </a:rPr>
              <a:t>yaitu</a:t>
            </a:r>
            <a:r>
              <a:rPr lang="en-US" sz="2200" i="1" dirty="0">
                <a:solidFill>
                  <a:srgbClr val="2D3E70"/>
                </a:solidFill>
                <a:latin typeface="Banburi"/>
              </a:rPr>
              <a:t> White Box testing </a:t>
            </a:r>
            <a:r>
              <a:rPr lang="en-US" sz="2200" dirty="0">
                <a:solidFill>
                  <a:srgbClr val="2D3E70"/>
                </a:solidFill>
                <a:latin typeface="Banburi"/>
              </a:rPr>
              <a:t>dan </a:t>
            </a:r>
            <a:r>
              <a:rPr lang="en-US" sz="2200" i="1" dirty="0">
                <a:solidFill>
                  <a:srgbClr val="2D3E70"/>
                </a:solidFill>
                <a:latin typeface="Banburi"/>
              </a:rPr>
              <a:t>Black Box testing</a:t>
            </a:r>
          </a:p>
          <a:p>
            <a:pPr marL="342900" lvl="0" indent="-342900" algn="just">
              <a:lnSpc>
                <a:spcPts val="3510"/>
              </a:lnSpc>
              <a:buFont typeface="Wingdings" panose="05000000000000000000" pitchFamily="2" charset="2"/>
              <a:buChar char="q"/>
            </a:pPr>
            <a:r>
              <a:rPr lang="en-US" sz="2200" b="1" i="1" dirty="0">
                <a:solidFill>
                  <a:srgbClr val="2D3E70"/>
                </a:solidFill>
                <a:latin typeface="Banburi"/>
              </a:rPr>
              <a:t>White Box testing</a:t>
            </a:r>
          </a:p>
          <a:p>
            <a:pPr lvl="0" algn="just">
              <a:lnSpc>
                <a:spcPts val="3510"/>
              </a:lnSpc>
            </a:pPr>
            <a:r>
              <a:rPr lang="en-US" sz="2200" dirty="0" err="1">
                <a:solidFill>
                  <a:srgbClr val="2D3E70"/>
                </a:solidFill>
                <a:latin typeface="Banburi"/>
              </a:rPr>
              <a:t>Merupakan</a:t>
            </a:r>
            <a:r>
              <a:rPr lang="en-US" sz="2200" dirty="0">
                <a:solidFill>
                  <a:srgbClr val="2D3E70"/>
                </a:solidFill>
                <a:latin typeface="Banburi"/>
              </a:rPr>
              <a:t> proses  </a:t>
            </a:r>
            <a:r>
              <a:rPr lang="en-US" sz="2200" dirty="0" err="1">
                <a:solidFill>
                  <a:srgbClr val="2D3E70"/>
                </a:solidFill>
                <a:latin typeface="Banburi"/>
              </a:rPr>
              <a:t>pengujian</a:t>
            </a:r>
            <a:r>
              <a:rPr lang="en-US" sz="2200" dirty="0">
                <a:solidFill>
                  <a:srgbClr val="2D3E70"/>
                </a:solidFill>
                <a:latin typeface="Banburi"/>
              </a:rPr>
              <a:t> yang </a:t>
            </a:r>
            <a:r>
              <a:rPr lang="en-US" sz="2200" dirty="0" err="1">
                <a:solidFill>
                  <a:srgbClr val="2D3E70"/>
                </a:solidFill>
                <a:latin typeface="Banburi"/>
              </a:rPr>
              <a:t>dilakukan</a:t>
            </a:r>
            <a:r>
              <a:rPr lang="en-US" sz="2200" dirty="0">
                <a:solidFill>
                  <a:srgbClr val="2D3E70"/>
                </a:solidFill>
                <a:latin typeface="Banburi"/>
              </a:rPr>
              <a:t> </a:t>
            </a:r>
            <a:r>
              <a:rPr lang="en-US" sz="2200" dirty="0" err="1">
                <a:solidFill>
                  <a:srgbClr val="2D3E70"/>
                </a:solidFill>
                <a:latin typeface="Banburi"/>
              </a:rPr>
              <a:t>untuk</a:t>
            </a:r>
            <a:r>
              <a:rPr lang="en-US" sz="2200" dirty="0">
                <a:solidFill>
                  <a:srgbClr val="2D3E70"/>
                </a:solidFill>
                <a:latin typeface="Banburi"/>
              </a:rPr>
              <a:t> </a:t>
            </a:r>
            <a:r>
              <a:rPr lang="en-US" sz="2200" dirty="0" err="1">
                <a:solidFill>
                  <a:srgbClr val="2D3E70"/>
                </a:solidFill>
                <a:latin typeface="Banburi"/>
              </a:rPr>
              <a:t>memeriksa</a:t>
            </a:r>
            <a:r>
              <a:rPr lang="en-US" sz="2200" dirty="0">
                <a:solidFill>
                  <a:srgbClr val="2D3E70"/>
                </a:solidFill>
                <a:latin typeface="Banburi"/>
              </a:rPr>
              <a:t> </a:t>
            </a:r>
            <a:r>
              <a:rPr lang="en-US" sz="2200" dirty="0" err="1">
                <a:solidFill>
                  <a:srgbClr val="2D3E70"/>
                </a:solidFill>
                <a:latin typeface="Banburi"/>
              </a:rPr>
              <a:t>apakah</a:t>
            </a:r>
            <a:r>
              <a:rPr lang="en-US" sz="2200" dirty="0">
                <a:solidFill>
                  <a:srgbClr val="2D3E70"/>
                </a:solidFill>
                <a:latin typeface="Banburi"/>
              </a:rPr>
              <a:t> source code yang </a:t>
            </a:r>
            <a:r>
              <a:rPr lang="en-US" sz="2200" dirty="0" err="1">
                <a:solidFill>
                  <a:srgbClr val="2D3E70"/>
                </a:solidFill>
                <a:latin typeface="Banburi"/>
              </a:rPr>
              <a:t>dibangun</a:t>
            </a:r>
            <a:r>
              <a:rPr lang="en-US" sz="2200" dirty="0">
                <a:solidFill>
                  <a:srgbClr val="2D3E70"/>
                </a:solidFill>
                <a:latin typeface="Banburi"/>
              </a:rPr>
              <a:t> </a:t>
            </a:r>
            <a:r>
              <a:rPr lang="en-US" sz="2200" dirty="0" err="1">
                <a:solidFill>
                  <a:srgbClr val="2D3E70"/>
                </a:solidFill>
                <a:latin typeface="Banburi"/>
              </a:rPr>
              <a:t>didalam</a:t>
            </a:r>
            <a:r>
              <a:rPr lang="en-US" sz="2200" dirty="0">
                <a:solidFill>
                  <a:srgbClr val="2D3E70"/>
                </a:solidFill>
                <a:latin typeface="Banburi"/>
              </a:rPr>
              <a:t> program </a:t>
            </a:r>
          </a:p>
          <a:p>
            <a:pPr lvl="0" algn="just">
              <a:lnSpc>
                <a:spcPts val="3510"/>
              </a:lnSpc>
            </a:pPr>
            <a:r>
              <a:rPr lang="en-US" sz="2200" dirty="0" err="1">
                <a:solidFill>
                  <a:srgbClr val="2D3E70"/>
                </a:solidFill>
                <a:latin typeface="Banburi"/>
              </a:rPr>
              <a:t>berfungsi</a:t>
            </a:r>
            <a:r>
              <a:rPr lang="en-US" sz="2200" dirty="0">
                <a:solidFill>
                  <a:srgbClr val="2D3E70"/>
                </a:solidFill>
                <a:latin typeface="Banburi"/>
              </a:rPr>
              <a:t> </a:t>
            </a:r>
            <a:r>
              <a:rPr lang="en-US" sz="2200" dirty="0" err="1">
                <a:solidFill>
                  <a:srgbClr val="2D3E70"/>
                </a:solidFill>
                <a:latin typeface="Banburi"/>
              </a:rPr>
              <a:t>sesuai</a:t>
            </a:r>
            <a:r>
              <a:rPr lang="en-US" sz="2200" dirty="0">
                <a:solidFill>
                  <a:srgbClr val="2D3E70"/>
                </a:solidFill>
                <a:latin typeface="Banburi"/>
              </a:rPr>
              <a:t> </a:t>
            </a:r>
            <a:r>
              <a:rPr lang="en-US" sz="2200" dirty="0" err="1">
                <a:solidFill>
                  <a:srgbClr val="2D3E70"/>
                </a:solidFill>
                <a:latin typeface="Banburi"/>
              </a:rPr>
              <a:t>harapan</a:t>
            </a:r>
            <a:r>
              <a:rPr lang="en-US" sz="2200" dirty="0">
                <a:solidFill>
                  <a:srgbClr val="2D3E70"/>
                </a:solidFill>
                <a:latin typeface="Banburi"/>
              </a:rPr>
              <a:t> </a:t>
            </a:r>
            <a:r>
              <a:rPr lang="en-US" sz="2200" dirty="0" err="1">
                <a:solidFill>
                  <a:srgbClr val="2D3E70"/>
                </a:solidFill>
                <a:latin typeface="Banburi"/>
              </a:rPr>
              <a:t>atau</a:t>
            </a:r>
            <a:r>
              <a:rPr lang="en-US" sz="2200" dirty="0">
                <a:solidFill>
                  <a:srgbClr val="2D3E70"/>
                </a:solidFill>
                <a:latin typeface="Banburi"/>
              </a:rPr>
              <a:t> </a:t>
            </a:r>
            <a:r>
              <a:rPr lang="en-US" sz="2200" dirty="0" err="1">
                <a:solidFill>
                  <a:srgbClr val="2D3E70"/>
                </a:solidFill>
                <a:latin typeface="Banburi"/>
              </a:rPr>
              <a:t>tidak</a:t>
            </a:r>
            <a:r>
              <a:rPr lang="en-US" sz="2200" dirty="0">
                <a:solidFill>
                  <a:srgbClr val="2D3E70"/>
                </a:solidFill>
                <a:latin typeface="Banburi"/>
              </a:rPr>
              <a:t>  </a:t>
            </a:r>
            <a:r>
              <a:rPr lang="en-US" sz="2200" dirty="0" err="1">
                <a:solidFill>
                  <a:srgbClr val="2D3E70"/>
                </a:solidFill>
                <a:latin typeface="Banburi"/>
              </a:rPr>
              <a:t>kemudian</a:t>
            </a:r>
            <a:r>
              <a:rPr lang="en-US" sz="2200" dirty="0">
                <a:solidFill>
                  <a:srgbClr val="2D3E70"/>
                </a:solidFill>
                <a:latin typeface="Banburi"/>
              </a:rPr>
              <a:t> </a:t>
            </a:r>
            <a:r>
              <a:rPr lang="en-US" sz="2200" dirty="0" err="1">
                <a:solidFill>
                  <a:srgbClr val="2D3E70"/>
                </a:solidFill>
                <a:latin typeface="Banburi"/>
              </a:rPr>
              <a:t>peneliti</a:t>
            </a:r>
            <a:r>
              <a:rPr lang="en-US" sz="2200" dirty="0">
                <a:solidFill>
                  <a:srgbClr val="2D3E70"/>
                </a:solidFill>
                <a:latin typeface="Banburi"/>
              </a:rPr>
              <a:t> </a:t>
            </a:r>
            <a:r>
              <a:rPr lang="en-US" sz="2200" dirty="0" err="1">
                <a:solidFill>
                  <a:srgbClr val="2D3E70"/>
                </a:solidFill>
                <a:latin typeface="Banburi"/>
              </a:rPr>
              <a:t>akan</a:t>
            </a:r>
            <a:r>
              <a:rPr lang="en-US" sz="2200" dirty="0">
                <a:solidFill>
                  <a:srgbClr val="2D3E70"/>
                </a:solidFill>
                <a:latin typeface="Banburi"/>
              </a:rPr>
              <a:t> </a:t>
            </a:r>
            <a:r>
              <a:rPr lang="en-US" sz="2200" dirty="0" err="1">
                <a:solidFill>
                  <a:srgbClr val="2D3E70"/>
                </a:solidFill>
                <a:latin typeface="Banburi"/>
              </a:rPr>
              <a:t>mencoba</a:t>
            </a:r>
            <a:r>
              <a:rPr lang="en-US" sz="2200" dirty="0">
                <a:solidFill>
                  <a:srgbClr val="2D3E70"/>
                </a:solidFill>
                <a:latin typeface="Banburi"/>
              </a:rPr>
              <a:t> </a:t>
            </a:r>
            <a:r>
              <a:rPr lang="en-US" sz="2200" dirty="0" err="1">
                <a:solidFill>
                  <a:srgbClr val="2D3E70"/>
                </a:solidFill>
                <a:latin typeface="Banburi"/>
              </a:rPr>
              <a:t>menguji</a:t>
            </a:r>
            <a:r>
              <a:rPr lang="en-US" sz="2200" dirty="0">
                <a:solidFill>
                  <a:srgbClr val="2D3E70"/>
                </a:solidFill>
                <a:latin typeface="Banburi"/>
              </a:rPr>
              <a:t> From </a:t>
            </a:r>
            <a:r>
              <a:rPr lang="en-US" sz="2200" dirty="0" err="1">
                <a:solidFill>
                  <a:srgbClr val="2D3E70"/>
                </a:solidFill>
                <a:latin typeface="Banburi"/>
              </a:rPr>
              <a:t>hitung</a:t>
            </a:r>
            <a:r>
              <a:rPr lang="en-US" sz="2200" dirty="0">
                <a:solidFill>
                  <a:srgbClr val="2D3E70"/>
                </a:solidFill>
                <a:latin typeface="Banburi"/>
              </a:rPr>
              <a:t> </a:t>
            </a:r>
            <a:r>
              <a:rPr lang="en-US" sz="2200" dirty="0" err="1">
                <a:solidFill>
                  <a:srgbClr val="2D3E70"/>
                </a:solidFill>
                <a:latin typeface="Banburi"/>
              </a:rPr>
              <a:t>sewa</a:t>
            </a:r>
            <a:r>
              <a:rPr lang="en-US" sz="2200" dirty="0">
                <a:solidFill>
                  <a:srgbClr val="2D3E70"/>
                </a:solidFill>
                <a:latin typeface="Banburi"/>
              </a:rPr>
              <a:t> </a:t>
            </a:r>
            <a:r>
              <a:rPr lang="en-US" sz="2200" dirty="0" err="1">
                <a:solidFill>
                  <a:srgbClr val="2D3E70"/>
                </a:solidFill>
                <a:latin typeface="Banburi"/>
              </a:rPr>
              <a:t>kamar</a:t>
            </a:r>
            <a:r>
              <a:rPr lang="en-US" sz="2200" dirty="0">
                <a:solidFill>
                  <a:srgbClr val="2D3E70"/>
                </a:solidFill>
                <a:latin typeface="Banburi"/>
              </a:rPr>
              <a:t> pada </a:t>
            </a:r>
            <a:r>
              <a:rPr lang="en-US" sz="2200" dirty="0" err="1">
                <a:solidFill>
                  <a:srgbClr val="2D3E70"/>
                </a:solidFill>
                <a:latin typeface="Banburi"/>
              </a:rPr>
              <a:t>gambar</a:t>
            </a:r>
            <a:r>
              <a:rPr lang="en-US" sz="2200" dirty="0">
                <a:solidFill>
                  <a:srgbClr val="2D3E70"/>
                </a:solidFill>
                <a:latin typeface="Banburi"/>
              </a:rPr>
              <a:t> 7</a:t>
            </a: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DBD0AE4F-671F-CA4C-5F53-947B08C8806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09397" y="4448290"/>
            <a:ext cx="6748330" cy="424050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CE3E965-BE50-3C3C-5A16-5D94281D2AB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84545" y="4233837"/>
            <a:ext cx="5457767" cy="301958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" name="TextBox 24">
            <a:extLst>
              <a:ext uri="{FF2B5EF4-FFF2-40B4-BE49-F238E27FC236}">
                <a16:creationId xmlns:a16="http://schemas.microsoft.com/office/drawing/2014/main" id="{BC2CB014-0EB5-EDB7-9152-F83633C4D782}"/>
              </a:ext>
            </a:extLst>
          </p:cNvPr>
          <p:cNvSpPr txBox="1"/>
          <p:nvPr/>
        </p:nvSpPr>
        <p:spPr>
          <a:xfrm>
            <a:off x="8763000" y="7326411"/>
            <a:ext cx="7777763" cy="22442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lnSpc>
                <a:spcPts val="3510"/>
              </a:lnSpc>
            </a:pPr>
            <a:r>
              <a:rPr lang="en-US" sz="2200" dirty="0">
                <a:solidFill>
                  <a:srgbClr val="2D3E70"/>
                </a:solidFill>
                <a:latin typeface="Banburi"/>
              </a:rPr>
              <a:t>Gambar 9 </a:t>
            </a:r>
            <a:r>
              <a:rPr lang="en-US" sz="2200" dirty="0" err="1">
                <a:solidFill>
                  <a:srgbClr val="2D3E70"/>
                </a:solidFill>
                <a:latin typeface="Banburi"/>
              </a:rPr>
              <a:t>merupakan</a:t>
            </a:r>
            <a:r>
              <a:rPr lang="en-US" sz="2200" dirty="0">
                <a:solidFill>
                  <a:srgbClr val="2D3E70"/>
                </a:solidFill>
                <a:latin typeface="Banburi"/>
              </a:rPr>
              <a:t> </a:t>
            </a:r>
            <a:r>
              <a:rPr lang="en-US" sz="2200" dirty="0" err="1">
                <a:solidFill>
                  <a:srgbClr val="2D3E70"/>
                </a:solidFill>
                <a:latin typeface="Banburi"/>
              </a:rPr>
              <a:t>gambaran</a:t>
            </a:r>
            <a:r>
              <a:rPr lang="en-US" sz="2200" dirty="0">
                <a:solidFill>
                  <a:srgbClr val="2D3E70"/>
                </a:solidFill>
                <a:latin typeface="Banburi"/>
              </a:rPr>
              <a:t> </a:t>
            </a:r>
            <a:r>
              <a:rPr lang="en-US" sz="2200" dirty="0" err="1">
                <a:solidFill>
                  <a:srgbClr val="2D3E70"/>
                </a:solidFill>
                <a:latin typeface="Banburi"/>
              </a:rPr>
              <a:t>mengenai</a:t>
            </a:r>
            <a:r>
              <a:rPr lang="en-US" sz="2200" dirty="0">
                <a:solidFill>
                  <a:srgbClr val="2D3E70"/>
                </a:solidFill>
                <a:latin typeface="Banburi"/>
              </a:rPr>
              <a:t> proses </a:t>
            </a:r>
            <a:r>
              <a:rPr lang="en-US" sz="2200" dirty="0" err="1">
                <a:solidFill>
                  <a:srgbClr val="2D3E70"/>
                </a:solidFill>
                <a:latin typeface="Banburi"/>
              </a:rPr>
              <a:t>jalanya</a:t>
            </a:r>
            <a:r>
              <a:rPr lang="en-US" sz="2200" dirty="0">
                <a:solidFill>
                  <a:srgbClr val="2D3E70"/>
                </a:solidFill>
                <a:latin typeface="Banburi"/>
              </a:rPr>
              <a:t> from </a:t>
            </a:r>
            <a:r>
              <a:rPr lang="en-US" sz="2200" dirty="0" err="1">
                <a:solidFill>
                  <a:srgbClr val="2D3E70"/>
                </a:solidFill>
                <a:latin typeface="Banburi"/>
              </a:rPr>
              <a:t>hitung</a:t>
            </a:r>
            <a:r>
              <a:rPr lang="en-US" sz="2200" dirty="0">
                <a:solidFill>
                  <a:srgbClr val="2D3E70"/>
                </a:solidFill>
                <a:latin typeface="Banburi"/>
              </a:rPr>
              <a:t> </a:t>
            </a:r>
            <a:r>
              <a:rPr lang="en-US" sz="2200" dirty="0" err="1">
                <a:solidFill>
                  <a:srgbClr val="2D3E70"/>
                </a:solidFill>
                <a:latin typeface="Banburi"/>
              </a:rPr>
              <a:t>sewa</a:t>
            </a:r>
            <a:r>
              <a:rPr lang="en-US" sz="2200" dirty="0">
                <a:solidFill>
                  <a:srgbClr val="2D3E70"/>
                </a:solidFill>
                <a:latin typeface="Banburi"/>
              </a:rPr>
              <a:t>, Ketika </a:t>
            </a:r>
            <a:r>
              <a:rPr lang="en-US" sz="2200" dirty="0" err="1">
                <a:solidFill>
                  <a:srgbClr val="2D3E70"/>
                </a:solidFill>
                <a:latin typeface="Banburi"/>
              </a:rPr>
              <a:t>diuji</a:t>
            </a:r>
            <a:r>
              <a:rPr lang="en-US" sz="2200" dirty="0">
                <a:solidFill>
                  <a:srgbClr val="2D3E70"/>
                </a:solidFill>
                <a:latin typeface="Banburi"/>
              </a:rPr>
              <a:t> </a:t>
            </a:r>
            <a:r>
              <a:rPr lang="en-US" sz="2200" dirty="0" err="1">
                <a:solidFill>
                  <a:srgbClr val="2D3E70"/>
                </a:solidFill>
                <a:latin typeface="Banburi"/>
              </a:rPr>
              <a:t>coba</a:t>
            </a:r>
            <a:r>
              <a:rPr lang="en-US" sz="2200" dirty="0">
                <a:solidFill>
                  <a:srgbClr val="2D3E70"/>
                </a:solidFill>
                <a:latin typeface="Banburi"/>
              </a:rPr>
              <a:t> </a:t>
            </a:r>
            <a:r>
              <a:rPr lang="en-US" sz="2200" dirty="0" err="1">
                <a:solidFill>
                  <a:srgbClr val="2D3E70"/>
                </a:solidFill>
                <a:latin typeface="Banburi"/>
              </a:rPr>
              <a:t>menggunakan</a:t>
            </a:r>
            <a:r>
              <a:rPr lang="en-US" sz="2200" dirty="0">
                <a:solidFill>
                  <a:srgbClr val="2D3E70"/>
                </a:solidFill>
                <a:latin typeface="Banburi"/>
              </a:rPr>
              <a:t> white box testing program </a:t>
            </a:r>
            <a:r>
              <a:rPr lang="en-US" sz="2200" dirty="0" err="1">
                <a:solidFill>
                  <a:srgbClr val="2D3E70"/>
                </a:solidFill>
                <a:latin typeface="Banburi"/>
              </a:rPr>
              <a:t>dapat</a:t>
            </a:r>
            <a:r>
              <a:rPr lang="en-US" sz="2200" dirty="0">
                <a:solidFill>
                  <a:srgbClr val="2D3E70"/>
                </a:solidFill>
                <a:latin typeface="Banburi"/>
              </a:rPr>
              <a:t> </a:t>
            </a:r>
            <a:r>
              <a:rPr lang="en-US" sz="2200" dirty="0" err="1">
                <a:solidFill>
                  <a:srgbClr val="2D3E70"/>
                </a:solidFill>
                <a:latin typeface="Banburi"/>
              </a:rPr>
              <a:t>memproses</a:t>
            </a:r>
            <a:r>
              <a:rPr lang="en-US" sz="2200" dirty="0">
                <a:solidFill>
                  <a:srgbClr val="2D3E70"/>
                </a:solidFill>
                <a:latin typeface="Banburi"/>
              </a:rPr>
              <a:t> dan </a:t>
            </a:r>
            <a:r>
              <a:rPr lang="en-US" sz="2200" dirty="0" err="1">
                <a:solidFill>
                  <a:srgbClr val="2D3E70"/>
                </a:solidFill>
                <a:latin typeface="Banburi"/>
              </a:rPr>
              <a:t>menampilkan</a:t>
            </a:r>
            <a:r>
              <a:rPr lang="en-US" sz="2200" dirty="0">
                <a:solidFill>
                  <a:srgbClr val="2D3E70"/>
                </a:solidFill>
                <a:latin typeface="Banburi"/>
              </a:rPr>
              <a:t> </a:t>
            </a:r>
            <a:r>
              <a:rPr lang="en-US" sz="2200" dirty="0" err="1">
                <a:solidFill>
                  <a:srgbClr val="2D3E70"/>
                </a:solidFill>
                <a:latin typeface="Banburi"/>
              </a:rPr>
              <a:t>hasil</a:t>
            </a:r>
            <a:r>
              <a:rPr lang="en-US" sz="2200" dirty="0">
                <a:solidFill>
                  <a:srgbClr val="2D3E70"/>
                </a:solidFill>
                <a:latin typeface="Banburi"/>
              </a:rPr>
              <a:t> </a:t>
            </a:r>
            <a:r>
              <a:rPr lang="en-US" sz="2200" dirty="0" err="1">
                <a:solidFill>
                  <a:srgbClr val="2D3E70"/>
                </a:solidFill>
                <a:latin typeface="Banburi"/>
              </a:rPr>
              <a:t>perhitungan</a:t>
            </a:r>
            <a:r>
              <a:rPr lang="en-US" sz="2200" dirty="0">
                <a:solidFill>
                  <a:srgbClr val="2D3E70"/>
                </a:solidFill>
                <a:latin typeface="Banburi"/>
              </a:rPr>
              <a:t> fuzzy Tsukamoto </a:t>
            </a:r>
            <a:r>
              <a:rPr lang="en-US" sz="2200" dirty="0" err="1">
                <a:solidFill>
                  <a:srgbClr val="2D3E70"/>
                </a:solidFill>
                <a:latin typeface="Banburi"/>
              </a:rPr>
              <a:t>sehingga</a:t>
            </a:r>
            <a:r>
              <a:rPr lang="en-US" sz="2200" dirty="0">
                <a:solidFill>
                  <a:srgbClr val="2D3E70"/>
                </a:solidFill>
                <a:latin typeface="Banburi"/>
              </a:rPr>
              <a:t> </a:t>
            </a:r>
            <a:r>
              <a:rPr lang="en-US" sz="2200" dirty="0" err="1">
                <a:solidFill>
                  <a:srgbClr val="2D3E70"/>
                </a:solidFill>
                <a:latin typeface="Banburi"/>
              </a:rPr>
              <a:t>tidak</a:t>
            </a:r>
            <a:r>
              <a:rPr lang="en-US" sz="2200" dirty="0">
                <a:solidFill>
                  <a:srgbClr val="2D3E70"/>
                </a:solidFill>
                <a:latin typeface="Banburi"/>
              </a:rPr>
              <a:t> </a:t>
            </a:r>
            <a:r>
              <a:rPr lang="en-US" sz="2200" dirty="0" err="1">
                <a:solidFill>
                  <a:srgbClr val="2D3E70"/>
                </a:solidFill>
                <a:latin typeface="Banburi"/>
              </a:rPr>
              <a:t>ditemukan</a:t>
            </a:r>
            <a:r>
              <a:rPr lang="en-US" sz="2200" dirty="0">
                <a:solidFill>
                  <a:srgbClr val="2D3E70"/>
                </a:solidFill>
                <a:latin typeface="Banburi"/>
              </a:rPr>
              <a:t> source code yang </a:t>
            </a:r>
            <a:r>
              <a:rPr lang="en-US" sz="2200" dirty="0" err="1">
                <a:solidFill>
                  <a:srgbClr val="2D3E70"/>
                </a:solidFill>
                <a:latin typeface="Banburi"/>
              </a:rPr>
              <a:t>tidak</a:t>
            </a:r>
            <a:r>
              <a:rPr lang="en-US" sz="2200" dirty="0">
                <a:solidFill>
                  <a:srgbClr val="2D3E70"/>
                </a:solidFill>
                <a:latin typeface="Banburi"/>
              </a:rPr>
              <a:t> </a:t>
            </a:r>
            <a:r>
              <a:rPr lang="en-US" sz="2200" dirty="0" err="1">
                <a:solidFill>
                  <a:srgbClr val="2D3E70"/>
                </a:solidFill>
                <a:latin typeface="Banburi"/>
              </a:rPr>
              <a:t>berjalan</a:t>
            </a:r>
            <a:r>
              <a:rPr lang="en-US" sz="2200" dirty="0">
                <a:solidFill>
                  <a:srgbClr val="2D3E70"/>
                </a:solidFill>
                <a:latin typeface="Banburi"/>
              </a:rPr>
              <a:t> </a:t>
            </a:r>
            <a:r>
              <a:rPr lang="en-US" sz="2200" dirty="0" err="1">
                <a:solidFill>
                  <a:srgbClr val="2D3E70"/>
                </a:solidFill>
                <a:latin typeface="Banburi"/>
              </a:rPr>
              <a:t>dengan</a:t>
            </a:r>
            <a:r>
              <a:rPr lang="en-US" sz="2200" dirty="0">
                <a:solidFill>
                  <a:srgbClr val="2D3E70"/>
                </a:solidFill>
                <a:latin typeface="Banburi"/>
              </a:rPr>
              <a:t> </a:t>
            </a:r>
            <a:r>
              <a:rPr lang="en-US" sz="2200" dirty="0" err="1">
                <a:solidFill>
                  <a:srgbClr val="2D3E70"/>
                </a:solidFill>
                <a:latin typeface="Banburi"/>
              </a:rPr>
              <a:t>baik</a:t>
            </a:r>
            <a:endParaRPr lang="en-US" sz="2200" dirty="0">
              <a:solidFill>
                <a:srgbClr val="2D3E70"/>
              </a:solidFill>
              <a:latin typeface="Banbur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Freeform 2">
            <a:extLst>
              <a:ext uri="{FF2B5EF4-FFF2-40B4-BE49-F238E27FC236}">
                <a16:creationId xmlns:a16="http://schemas.microsoft.com/office/drawing/2014/main" id="{25F9A7DB-44A3-E5C0-F73D-370A5B2C938C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925" b="-9925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5368313" y="2258659"/>
            <a:ext cx="492788" cy="492788"/>
          </a:xfrm>
          <a:custGeom>
            <a:avLst/>
            <a:gdLst/>
            <a:ahLst/>
            <a:cxnLst/>
            <a:rect l="l" t="t" r="r" b="b"/>
            <a:pathLst>
              <a:path w="492788" h="492788">
                <a:moveTo>
                  <a:pt x="0" y="0"/>
                </a:moveTo>
                <a:lnTo>
                  <a:pt x="492788" y="0"/>
                </a:lnTo>
                <a:lnTo>
                  <a:pt x="492788" y="492789"/>
                </a:lnTo>
                <a:lnTo>
                  <a:pt x="0" y="49278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Freeform 4"/>
          <p:cNvSpPr/>
          <p:nvPr/>
        </p:nvSpPr>
        <p:spPr>
          <a:xfrm>
            <a:off x="15905695" y="7144299"/>
            <a:ext cx="427267" cy="411069"/>
          </a:xfrm>
          <a:custGeom>
            <a:avLst/>
            <a:gdLst/>
            <a:ahLst/>
            <a:cxnLst/>
            <a:rect l="l" t="t" r="r" b="b"/>
            <a:pathLst>
              <a:path w="427267" h="411069">
                <a:moveTo>
                  <a:pt x="0" y="0"/>
                </a:moveTo>
                <a:lnTo>
                  <a:pt x="427267" y="0"/>
                </a:lnTo>
                <a:lnTo>
                  <a:pt x="427267" y="411069"/>
                </a:lnTo>
                <a:lnTo>
                  <a:pt x="0" y="41106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r="-234639"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-651290" y="736801"/>
            <a:ext cx="5387252" cy="590148"/>
            <a:chOff x="0" y="0"/>
            <a:chExt cx="1418865" cy="15543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418865" cy="155430"/>
            </a:xfrm>
            <a:custGeom>
              <a:avLst/>
              <a:gdLst/>
              <a:ahLst/>
              <a:cxnLst/>
              <a:rect l="l" t="t" r="r" b="b"/>
              <a:pathLst>
                <a:path w="1418865" h="155430">
                  <a:moveTo>
                    <a:pt x="73291" y="0"/>
                  </a:moveTo>
                  <a:lnTo>
                    <a:pt x="1345573" y="0"/>
                  </a:lnTo>
                  <a:cubicBezTo>
                    <a:pt x="1386051" y="0"/>
                    <a:pt x="1418865" y="32814"/>
                    <a:pt x="1418865" y="73291"/>
                  </a:cubicBezTo>
                  <a:lnTo>
                    <a:pt x="1418865" y="82139"/>
                  </a:lnTo>
                  <a:cubicBezTo>
                    <a:pt x="1418865" y="122616"/>
                    <a:pt x="1386051" y="155430"/>
                    <a:pt x="1345573" y="155430"/>
                  </a:cubicBezTo>
                  <a:lnTo>
                    <a:pt x="73291" y="155430"/>
                  </a:lnTo>
                  <a:cubicBezTo>
                    <a:pt x="32814" y="155430"/>
                    <a:pt x="0" y="122616"/>
                    <a:pt x="0" y="82139"/>
                  </a:cubicBezTo>
                  <a:lnTo>
                    <a:pt x="0" y="73291"/>
                  </a:lnTo>
                  <a:cubicBezTo>
                    <a:pt x="0" y="32814"/>
                    <a:pt x="32814" y="0"/>
                    <a:pt x="73291" y="0"/>
                  </a:cubicBezTo>
                  <a:close/>
                </a:path>
              </a:pathLst>
            </a:custGeom>
            <a:solidFill>
              <a:srgbClr val="F1C636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38100"/>
              <a:ext cx="1418865" cy="1173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0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-803690" y="584401"/>
            <a:ext cx="5387252" cy="590148"/>
            <a:chOff x="0" y="0"/>
            <a:chExt cx="1418865" cy="15543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418865" cy="155430"/>
            </a:xfrm>
            <a:custGeom>
              <a:avLst/>
              <a:gdLst/>
              <a:ahLst/>
              <a:cxnLst/>
              <a:rect l="l" t="t" r="r" b="b"/>
              <a:pathLst>
                <a:path w="1418865" h="155430">
                  <a:moveTo>
                    <a:pt x="73291" y="0"/>
                  </a:moveTo>
                  <a:lnTo>
                    <a:pt x="1345573" y="0"/>
                  </a:lnTo>
                  <a:cubicBezTo>
                    <a:pt x="1386051" y="0"/>
                    <a:pt x="1418865" y="32814"/>
                    <a:pt x="1418865" y="73291"/>
                  </a:cubicBezTo>
                  <a:lnTo>
                    <a:pt x="1418865" y="82139"/>
                  </a:lnTo>
                  <a:cubicBezTo>
                    <a:pt x="1418865" y="122616"/>
                    <a:pt x="1386051" y="155430"/>
                    <a:pt x="1345573" y="155430"/>
                  </a:cubicBezTo>
                  <a:lnTo>
                    <a:pt x="73291" y="155430"/>
                  </a:lnTo>
                  <a:cubicBezTo>
                    <a:pt x="32814" y="155430"/>
                    <a:pt x="0" y="122616"/>
                    <a:pt x="0" y="82139"/>
                  </a:cubicBezTo>
                  <a:lnTo>
                    <a:pt x="0" y="73291"/>
                  </a:lnTo>
                  <a:cubicBezTo>
                    <a:pt x="0" y="32814"/>
                    <a:pt x="32814" y="0"/>
                    <a:pt x="73291" y="0"/>
                  </a:cubicBezTo>
                  <a:close/>
                </a:path>
              </a:pathLst>
            </a:custGeom>
            <a:solidFill>
              <a:srgbClr val="E8EBF4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38100"/>
              <a:ext cx="1418865" cy="1173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0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5746774" y="9264851"/>
            <a:ext cx="5387252" cy="590148"/>
            <a:chOff x="0" y="0"/>
            <a:chExt cx="1418865" cy="15543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418865" cy="155430"/>
            </a:xfrm>
            <a:custGeom>
              <a:avLst/>
              <a:gdLst/>
              <a:ahLst/>
              <a:cxnLst/>
              <a:rect l="l" t="t" r="r" b="b"/>
              <a:pathLst>
                <a:path w="1418865" h="155430">
                  <a:moveTo>
                    <a:pt x="73291" y="0"/>
                  </a:moveTo>
                  <a:lnTo>
                    <a:pt x="1345573" y="0"/>
                  </a:lnTo>
                  <a:cubicBezTo>
                    <a:pt x="1386051" y="0"/>
                    <a:pt x="1418865" y="32814"/>
                    <a:pt x="1418865" y="73291"/>
                  </a:cubicBezTo>
                  <a:lnTo>
                    <a:pt x="1418865" y="82139"/>
                  </a:lnTo>
                  <a:cubicBezTo>
                    <a:pt x="1418865" y="122616"/>
                    <a:pt x="1386051" y="155430"/>
                    <a:pt x="1345573" y="155430"/>
                  </a:cubicBezTo>
                  <a:lnTo>
                    <a:pt x="73291" y="155430"/>
                  </a:lnTo>
                  <a:cubicBezTo>
                    <a:pt x="32814" y="155430"/>
                    <a:pt x="0" y="122616"/>
                    <a:pt x="0" y="82139"/>
                  </a:cubicBezTo>
                  <a:lnTo>
                    <a:pt x="0" y="73291"/>
                  </a:lnTo>
                  <a:cubicBezTo>
                    <a:pt x="0" y="32814"/>
                    <a:pt x="32814" y="0"/>
                    <a:pt x="73291" y="0"/>
                  </a:cubicBezTo>
                  <a:close/>
                </a:path>
              </a:pathLst>
            </a:custGeom>
            <a:solidFill>
              <a:srgbClr val="F1C636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38100"/>
              <a:ext cx="1418865" cy="1173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00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5594374" y="9112451"/>
            <a:ext cx="5387252" cy="590148"/>
            <a:chOff x="0" y="0"/>
            <a:chExt cx="1418865" cy="15543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418865" cy="155430"/>
            </a:xfrm>
            <a:custGeom>
              <a:avLst/>
              <a:gdLst/>
              <a:ahLst/>
              <a:cxnLst/>
              <a:rect l="l" t="t" r="r" b="b"/>
              <a:pathLst>
                <a:path w="1418865" h="155430">
                  <a:moveTo>
                    <a:pt x="73291" y="0"/>
                  </a:moveTo>
                  <a:lnTo>
                    <a:pt x="1345573" y="0"/>
                  </a:lnTo>
                  <a:cubicBezTo>
                    <a:pt x="1386051" y="0"/>
                    <a:pt x="1418865" y="32814"/>
                    <a:pt x="1418865" y="73291"/>
                  </a:cubicBezTo>
                  <a:lnTo>
                    <a:pt x="1418865" y="82139"/>
                  </a:lnTo>
                  <a:cubicBezTo>
                    <a:pt x="1418865" y="122616"/>
                    <a:pt x="1386051" y="155430"/>
                    <a:pt x="1345573" y="155430"/>
                  </a:cubicBezTo>
                  <a:lnTo>
                    <a:pt x="73291" y="155430"/>
                  </a:lnTo>
                  <a:cubicBezTo>
                    <a:pt x="32814" y="155430"/>
                    <a:pt x="0" y="122616"/>
                    <a:pt x="0" y="82139"/>
                  </a:cubicBezTo>
                  <a:lnTo>
                    <a:pt x="0" y="73291"/>
                  </a:lnTo>
                  <a:cubicBezTo>
                    <a:pt x="0" y="32814"/>
                    <a:pt x="32814" y="0"/>
                    <a:pt x="73291" y="0"/>
                  </a:cubicBezTo>
                  <a:close/>
                </a:path>
              </a:pathLst>
            </a:custGeom>
            <a:solidFill>
              <a:srgbClr val="E8EBF4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38100"/>
              <a:ext cx="1418865" cy="1173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00"/>
                </a:lnSpc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>
            <a:off x="1028700" y="5526196"/>
            <a:ext cx="688155" cy="2293851"/>
          </a:xfrm>
          <a:custGeom>
            <a:avLst/>
            <a:gdLst/>
            <a:ahLst/>
            <a:cxnLst/>
            <a:rect l="l" t="t" r="r" b="b"/>
            <a:pathLst>
              <a:path w="688155" h="2293851">
                <a:moveTo>
                  <a:pt x="0" y="0"/>
                </a:moveTo>
                <a:lnTo>
                  <a:pt x="688155" y="0"/>
                </a:lnTo>
                <a:lnTo>
                  <a:pt x="688155" y="2293851"/>
                </a:lnTo>
                <a:lnTo>
                  <a:pt x="0" y="229385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34" name="TextBox 34"/>
          <p:cNvSpPr txBox="1"/>
          <p:nvPr/>
        </p:nvSpPr>
        <p:spPr>
          <a:xfrm>
            <a:off x="10149577" y="768349"/>
            <a:ext cx="7109723" cy="2693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000"/>
              </a:lnSpc>
              <a:spcBef>
                <a:spcPct val="0"/>
              </a:spcBef>
            </a:pPr>
            <a:r>
              <a:rPr lang="en-US" sz="2000" dirty="0">
                <a:solidFill>
                  <a:srgbClr val="2D3E70"/>
                </a:solidFill>
                <a:latin typeface="Banburi Bold"/>
              </a:rPr>
              <a:t>Teknik </a:t>
            </a:r>
            <a:r>
              <a:rPr lang="en-US" sz="2000" dirty="0" err="1">
                <a:solidFill>
                  <a:srgbClr val="2D3E70"/>
                </a:solidFill>
                <a:latin typeface="Banburi Bold"/>
              </a:rPr>
              <a:t>Informatika</a:t>
            </a:r>
            <a:endParaRPr lang="en-US" sz="2000" dirty="0">
              <a:solidFill>
                <a:srgbClr val="2D3E70"/>
              </a:solidFill>
              <a:latin typeface="Banburi Bold"/>
            </a:endParaRPr>
          </a:p>
        </p:txBody>
      </p:sp>
      <p:sp>
        <p:nvSpPr>
          <p:cNvPr id="37" name="TextBox 37"/>
          <p:cNvSpPr txBox="1"/>
          <p:nvPr/>
        </p:nvSpPr>
        <p:spPr>
          <a:xfrm>
            <a:off x="15905695" y="9296400"/>
            <a:ext cx="2008858" cy="2693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000"/>
              </a:lnSpc>
              <a:spcBef>
                <a:spcPct val="0"/>
              </a:spcBef>
            </a:pPr>
            <a:r>
              <a:rPr lang="en-US" sz="2000" dirty="0">
                <a:solidFill>
                  <a:srgbClr val="2D3E70"/>
                </a:solidFill>
                <a:latin typeface="Banburi Bold"/>
              </a:rPr>
              <a:t>Halaman 13</a:t>
            </a:r>
          </a:p>
        </p:txBody>
      </p:sp>
      <p:sp>
        <p:nvSpPr>
          <p:cNvPr id="41" name="TextBox 12">
            <a:extLst>
              <a:ext uri="{FF2B5EF4-FFF2-40B4-BE49-F238E27FC236}">
                <a16:creationId xmlns:a16="http://schemas.microsoft.com/office/drawing/2014/main" id="{93F4C5E0-9DFE-AAB7-DC75-37B53D1B61CD}"/>
              </a:ext>
            </a:extLst>
          </p:cNvPr>
          <p:cNvSpPr txBox="1"/>
          <p:nvPr/>
        </p:nvSpPr>
        <p:spPr>
          <a:xfrm>
            <a:off x="520574" y="788756"/>
            <a:ext cx="4894387" cy="2693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000"/>
              </a:lnSpc>
              <a:spcBef>
                <a:spcPct val="0"/>
              </a:spcBef>
            </a:pPr>
            <a:r>
              <a:rPr lang="en-US" sz="2000" dirty="0">
                <a:solidFill>
                  <a:srgbClr val="2D3E70"/>
                </a:solidFill>
                <a:latin typeface="Banburi Bold"/>
              </a:rPr>
              <a:t>Universitas </a:t>
            </a:r>
            <a:r>
              <a:rPr lang="en-US" sz="2000" dirty="0" err="1">
                <a:solidFill>
                  <a:srgbClr val="2D3E70"/>
                </a:solidFill>
                <a:latin typeface="Banburi Bold"/>
              </a:rPr>
              <a:t>Binaniaga</a:t>
            </a:r>
            <a:r>
              <a:rPr lang="en-US" sz="2000" dirty="0">
                <a:solidFill>
                  <a:srgbClr val="2D3E70"/>
                </a:solidFill>
                <a:latin typeface="Banburi Bold"/>
              </a:rPr>
              <a:t> Indonesia</a:t>
            </a:r>
          </a:p>
        </p:txBody>
      </p:sp>
      <p:sp>
        <p:nvSpPr>
          <p:cNvPr id="2" name="TextBox 24">
            <a:extLst>
              <a:ext uri="{FF2B5EF4-FFF2-40B4-BE49-F238E27FC236}">
                <a16:creationId xmlns:a16="http://schemas.microsoft.com/office/drawing/2014/main" id="{658D9A70-008F-8B14-D0C3-397D075EA8BF}"/>
              </a:ext>
            </a:extLst>
          </p:cNvPr>
          <p:cNvSpPr txBox="1"/>
          <p:nvPr/>
        </p:nvSpPr>
        <p:spPr>
          <a:xfrm>
            <a:off x="869779" y="1804878"/>
            <a:ext cx="14876995" cy="4488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just">
              <a:lnSpc>
                <a:spcPts val="3510"/>
              </a:lnSpc>
            </a:pPr>
            <a:r>
              <a:rPr lang="en-US" sz="2400" b="1" dirty="0" err="1">
                <a:solidFill>
                  <a:srgbClr val="2D3E70"/>
                </a:solidFill>
                <a:latin typeface="Banburi"/>
              </a:rPr>
              <a:t>Membandingkan</a:t>
            </a:r>
            <a:r>
              <a:rPr lang="en-US" sz="2400" b="1" dirty="0">
                <a:solidFill>
                  <a:srgbClr val="2D3E70"/>
                </a:solidFill>
                <a:latin typeface="Banburi"/>
              </a:rPr>
              <a:t> </a:t>
            </a:r>
            <a:r>
              <a:rPr lang="en-US" sz="2400" b="1" dirty="0" err="1">
                <a:solidFill>
                  <a:srgbClr val="2D3E70"/>
                </a:solidFill>
                <a:latin typeface="Banburi"/>
              </a:rPr>
              <a:t>hasil</a:t>
            </a:r>
            <a:r>
              <a:rPr lang="en-US" sz="2400" b="1" dirty="0">
                <a:solidFill>
                  <a:srgbClr val="2D3E70"/>
                </a:solidFill>
                <a:latin typeface="Banburi"/>
              </a:rPr>
              <a:t> output </a:t>
            </a:r>
            <a:r>
              <a:rPr lang="en-US" sz="2400" b="1" dirty="0" err="1">
                <a:solidFill>
                  <a:srgbClr val="2D3E70"/>
                </a:solidFill>
                <a:latin typeface="Banburi"/>
              </a:rPr>
              <a:t>aplikasi</a:t>
            </a:r>
            <a:r>
              <a:rPr lang="en-US" sz="2400" b="1" dirty="0">
                <a:solidFill>
                  <a:srgbClr val="2D3E70"/>
                </a:solidFill>
                <a:latin typeface="Banburi"/>
              </a:rPr>
              <a:t> </a:t>
            </a:r>
            <a:r>
              <a:rPr lang="en-US" sz="2400" b="1" dirty="0" err="1">
                <a:solidFill>
                  <a:srgbClr val="2D3E70"/>
                </a:solidFill>
                <a:latin typeface="Banburi"/>
              </a:rPr>
              <a:t>dengan</a:t>
            </a:r>
            <a:r>
              <a:rPr lang="en-US" sz="2400" b="1" dirty="0">
                <a:solidFill>
                  <a:srgbClr val="2D3E70"/>
                </a:solidFill>
                <a:latin typeface="Banburi"/>
              </a:rPr>
              <a:t> </a:t>
            </a:r>
            <a:r>
              <a:rPr lang="en-US" sz="2400" b="1" dirty="0" err="1">
                <a:solidFill>
                  <a:srgbClr val="2D3E70"/>
                </a:solidFill>
                <a:latin typeface="Banburi"/>
              </a:rPr>
              <a:t>hasil</a:t>
            </a:r>
            <a:r>
              <a:rPr lang="en-US" sz="2400" b="1" dirty="0">
                <a:solidFill>
                  <a:srgbClr val="2D3E70"/>
                </a:solidFill>
                <a:latin typeface="Banburi"/>
              </a:rPr>
              <a:t> output </a:t>
            </a:r>
            <a:r>
              <a:rPr lang="en-US" sz="2400" b="1" dirty="0" err="1">
                <a:solidFill>
                  <a:srgbClr val="2D3E70"/>
                </a:solidFill>
                <a:latin typeface="Banburi"/>
              </a:rPr>
              <a:t>perhitungan</a:t>
            </a:r>
            <a:r>
              <a:rPr lang="en-US" sz="2400" b="1" dirty="0">
                <a:solidFill>
                  <a:srgbClr val="2D3E70"/>
                </a:solidFill>
                <a:latin typeface="Banburi"/>
              </a:rPr>
              <a:t> manual 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D1A663F-CD51-78BA-7393-6DC511017CE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24000" y="2657830"/>
            <a:ext cx="5302028" cy="559057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1" name="TextBox 24">
            <a:extLst>
              <a:ext uri="{FF2B5EF4-FFF2-40B4-BE49-F238E27FC236}">
                <a16:creationId xmlns:a16="http://schemas.microsoft.com/office/drawing/2014/main" id="{3459392B-5BD4-AE70-9D3A-8EB6FC175A84}"/>
              </a:ext>
            </a:extLst>
          </p:cNvPr>
          <p:cNvSpPr txBox="1"/>
          <p:nvPr/>
        </p:nvSpPr>
        <p:spPr>
          <a:xfrm>
            <a:off x="1549391" y="8367169"/>
            <a:ext cx="5251245" cy="4488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ts val="3510"/>
              </a:lnSpc>
            </a:pPr>
            <a:r>
              <a:rPr lang="en-US" sz="2200" dirty="0">
                <a:solidFill>
                  <a:srgbClr val="2D3E70"/>
                </a:solidFill>
                <a:latin typeface="Banburi"/>
              </a:rPr>
              <a:t>Hasil </a:t>
            </a:r>
            <a:r>
              <a:rPr lang="en-US" sz="2200" dirty="0" err="1">
                <a:solidFill>
                  <a:srgbClr val="2D3E70"/>
                </a:solidFill>
                <a:latin typeface="Banburi"/>
              </a:rPr>
              <a:t>dari</a:t>
            </a:r>
            <a:r>
              <a:rPr lang="en-US" sz="2200" dirty="0">
                <a:solidFill>
                  <a:srgbClr val="2D3E70"/>
                </a:solidFill>
                <a:latin typeface="Banburi"/>
              </a:rPr>
              <a:t> </a:t>
            </a:r>
            <a:r>
              <a:rPr lang="en-US" sz="2200" dirty="0" err="1">
                <a:solidFill>
                  <a:srgbClr val="2D3E70"/>
                </a:solidFill>
                <a:latin typeface="Banburi"/>
              </a:rPr>
              <a:t>Ouput</a:t>
            </a:r>
            <a:r>
              <a:rPr lang="en-US" sz="2200" dirty="0">
                <a:solidFill>
                  <a:srgbClr val="2D3E70"/>
                </a:solidFill>
                <a:latin typeface="Banburi"/>
              </a:rPr>
              <a:t> </a:t>
            </a:r>
            <a:r>
              <a:rPr lang="en-US" sz="2200" dirty="0" err="1">
                <a:solidFill>
                  <a:srgbClr val="2D3E70"/>
                </a:solidFill>
                <a:latin typeface="Banburi"/>
              </a:rPr>
              <a:t>menggunakan</a:t>
            </a:r>
            <a:r>
              <a:rPr lang="en-US" sz="2200" dirty="0">
                <a:solidFill>
                  <a:srgbClr val="2D3E70"/>
                </a:solidFill>
                <a:latin typeface="Banburi"/>
              </a:rPr>
              <a:t> </a:t>
            </a:r>
            <a:r>
              <a:rPr lang="en-US" sz="2200" dirty="0" err="1">
                <a:solidFill>
                  <a:srgbClr val="2D3E70"/>
                </a:solidFill>
                <a:latin typeface="Banburi"/>
              </a:rPr>
              <a:t>aplikasi</a:t>
            </a:r>
            <a:endParaRPr lang="en-US" sz="2200" dirty="0">
              <a:solidFill>
                <a:srgbClr val="2D3E70"/>
              </a:solidFill>
              <a:latin typeface="Banburi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87006CD2-943B-4624-8C8D-6896D402912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93177" y="2708926"/>
            <a:ext cx="8562747" cy="329112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" name="TextBox 24">
            <a:extLst>
              <a:ext uri="{FF2B5EF4-FFF2-40B4-BE49-F238E27FC236}">
                <a16:creationId xmlns:a16="http://schemas.microsoft.com/office/drawing/2014/main" id="{9CF5E23A-1533-34AD-233D-D52ECEC7B5D3}"/>
              </a:ext>
            </a:extLst>
          </p:cNvPr>
          <p:cNvSpPr txBox="1"/>
          <p:nvPr/>
        </p:nvSpPr>
        <p:spPr>
          <a:xfrm>
            <a:off x="7793177" y="6248252"/>
            <a:ext cx="8562747" cy="4488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just">
              <a:lnSpc>
                <a:spcPts val="3510"/>
              </a:lnSpc>
            </a:pPr>
            <a:r>
              <a:rPr lang="en-US" sz="2200" dirty="0" err="1">
                <a:solidFill>
                  <a:srgbClr val="2D3E70"/>
                </a:solidFill>
                <a:latin typeface="Banburi"/>
              </a:rPr>
              <a:t>Mendefinisikan</a:t>
            </a:r>
            <a:r>
              <a:rPr lang="en-US" sz="2200" dirty="0">
                <a:solidFill>
                  <a:srgbClr val="2D3E70"/>
                </a:solidFill>
                <a:latin typeface="Banburi"/>
              </a:rPr>
              <a:t> variable yang </a:t>
            </a:r>
            <a:r>
              <a:rPr lang="en-US" sz="2200" dirty="0" err="1">
                <a:solidFill>
                  <a:srgbClr val="2D3E70"/>
                </a:solidFill>
                <a:latin typeface="Banburi"/>
              </a:rPr>
              <a:t>digunakan</a:t>
            </a:r>
            <a:r>
              <a:rPr lang="en-US" sz="2200" dirty="0">
                <a:solidFill>
                  <a:srgbClr val="2D3E70"/>
                </a:solidFill>
                <a:latin typeface="Banburi"/>
              </a:rPr>
              <a:t> pada </a:t>
            </a:r>
            <a:r>
              <a:rPr lang="en-US" sz="2200" dirty="0" err="1">
                <a:solidFill>
                  <a:srgbClr val="2D3E70"/>
                </a:solidFill>
                <a:latin typeface="Banburi"/>
              </a:rPr>
              <a:t>gambar</a:t>
            </a:r>
            <a:r>
              <a:rPr lang="en-US" sz="2200" dirty="0">
                <a:solidFill>
                  <a:srgbClr val="2D3E70"/>
                </a:solidFill>
                <a:latin typeface="Banburi"/>
              </a:rPr>
              <a:t> 11.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C1FFF25-0801-9261-9D86-22EF83AD1125}"/>
              </a:ext>
            </a:extLst>
          </p:cNvPr>
          <p:cNvSpPr txBox="1"/>
          <p:nvPr/>
        </p:nvSpPr>
        <p:spPr>
          <a:xfrm>
            <a:off x="7770215" y="8117648"/>
            <a:ext cx="8562747" cy="13465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lvl="0" indent="-342900" algn="just">
              <a:lnSpc>
                <a:spcPts val="3510"/>
              </a:lnSpc>
              <a:buFont typeface="Wingdings" panose="05000000000000000000" pitchFamily="2" charset="2"/>
              <a:buChar char="Ø"/>
            </a:pPr>
            <a:r>
              <a:rPr lang="en-US" sz="2200" dirty="0">
                <a:solidFill>
                  <a:srgbClr val="2D3E70"/>
                </a:solidFill>
                <a:latin typeface="Banburi"/>
              </a:rPr>
              <a:t>Nilai </a:t>
            </a:r>
            <a:r>
              <a:rPr lang="en-US" sz="2200" dirty="0" err="1">
                <a:solidFill>
                  <a:srgbClr val="2D3E70"/>
                </a:solidFill>
                <a:latin typeface="Banburi"/>
              </a:rPr>
              <a:t>derajat</a:t>
            </a:r>
            <a:r>
              <a:rPr lang="en-US" sz="2200" dirty="0">
                <a:solidFill>
                  <a:srgbClr val="2D3E70"/>
                </a:solidFill>
                <a:latin typeface="Banburi"/>
              </a:rPr>
              <a:t> </a:t>
            </a:r>
            <a:r>
              <a:rPr lang="en-US" sz="2200" dirty="0" err="1">
                <a:solidFill>
                  <a:srgbClr val="2D3E70"/>
                </a:solidFill>
                <a:latin typeface="Banburi"/>
              </a:rPr>
              <a:t>keanggotaan</a:t>
            </a:r>
            <a:r>
              <a:rPr lang="en-US" sz="2200" dirty="0">
                <a:solidFill>
                  <a:srgbClr val="2D3E70"/>
                </a:solidFill>
                <a:latin typeface="Banburi"/>
              </a:rPr>
              <a:t> </a:t>
            </a:r>
            <a:r>
              <a:rPr lang="en-US" sz="2200" dirty="0" err="1">
                <a:solidFill>
                  <a:srgbClr val="2D3E70"/>
                </a:solidFill>
                <a:latin typeface="Banburi"/>
              </a:rPr>
              <a:t>jarak</a:t>
            </a:r>
            <a:r>
              <a:rPr lang="en-US" sz="2200" dirty="0">
                <a:solidFill>
                  <a:srgbClr val="2D3E70"/>
                </a:solidFill>
                <a:latin typeface="Banburi"/>
              </a:rPr>
              <a:t> </a:t>
            </a:r>
            <a:r>
              <a:rPr lang="en-US" sz="2200" dirty="0" err="1">
                <a:solidFill>
                  <a:srgbClr val="2D3E70"/>
                </a:solidFill>
                <a:latin typeface="Banburi"/>
              </a:rPr>
              <a:t>kekampus</a:t>
            </a:r>
            <a:r>
              <a:rPr lang="en-US" sz="2200" dirty="0">
                <a:solidFill>
                  <a:srgbClr val="2D3E70"/>
                </a:solidFill>
                <a:latin typeface="Banburi"/>
              </a:rPr>
              <a:t> </a:t>
            </a:r>
            <a:r>
              <a:rPr lang="en-US" sz="2200" dirty="0" err="1">
                <a:solidFill>
                  <a:srgbClr val="2D3E70"/>
                </a:solidFill>
                <a:latin typeface="Banburi"/>
              </a:rPr>
              <a:t>dekat</a:t>
            </a:r>
            <a:r>
              <a:rPr lang="en-US" sz="2200" dirty="0">
                <a:solidFill>
                  <a:srgbClr val="2D3E70"/>
                </a:solidFill>
                <a:latin typeface="Banburi"/>
              </a:rPr>
              <a:t> </a:t>
            </a:r>
            <a:r>
              <a:rPr lang="en-US" sz="2200" dirty="0" err="1">
                <a:solidFill>
                  <a:srgbClr val="2D3E70"/>
                </a:solidFill>
                <a:latin typeface="Banburi"/>
              </a:rPr>
              <a:t>adalah</a:t>
            </a:r>
            <a:r>
              <a:rPr lang="en-US" sz="2200" dirty="0">
                <a:solidFill>
                  <a:srgbClr val="2D3E70"/>
                </a:solidFill>
                <a:latin typeface="Banburi"/>
              </a:rPr>
              <a:t> </a:t>
            </a:r>
            <a:r>
              <a:rPr lang="en-US" sz="2200" b="1" dirty="0">
                <a:latin typeface="Banburi"/>
              </a:rPr>
              <a:t>0,78</a:t>
            </a:r>
          </a:p>
          <a:p>
            <a:pPr marL="342900" lvl="0" indent="-342900" algn="just">
              <a:lnSpc>
                <a:spcPts val="3510"/>
              </a:lnSpc>
              <a:buFont typeface="Wingdings" panose="05000000000000000000" pitchFamily="2" charset="2"/>
              <a:buChar char="Ø"/>
            </a:pPr>
            <a:r>
              <a:rPr lang="en-US" sz="2200" dirty="0">
                <a:solidFill>
                  <a:srgbClr val="2D3E70"/>
                </a:solidFill>
                <a:latin typeface="Banburi"/>
              </a:rPr>
              <a:t>Nilai </a:t>
            </a:r>
            <a:r>
              <a:rPr lang="en-US" sz="2200" dirty="0" err="1">
                <a:solidFill>
                  <a:srgbClr val="2D3E70"/>
                </a:solidFill>
                <a:latin typeface="Banburi"/>
              </a:rPr>
              <a:t>derajat</a:t>
            </a:r>
            <a:r>
              <a:rPr lang="en-US" sz="2200" dirty="0">
                <a:solidFill>
                  <a:srgbClr val="2D3E70"/>
                </a:solidFill>
                <a:latin typeface="Banburi"/>
              </a:rPr>
              <a:t> </a:t>
            </a:r>
            <a:r>
              <a:rPr lang="en-US" sz="2200" dirty="0" err="1">
                <a:solidFill>
                  <a:srgbClr val="2D3E70"/>
                </a:solidFill>
                <a:latin typeface="Banburi"/>
              </a:rPr>
              <a:t>keanggotaan</a:t>
            </a:r>
            <a:r>
              <a:rPr lang="en-US" sz="2200" dirty="0">
                <a:solidFill>
                  <a:srgbClr val="2D3E70"/>
                </a:solidFill>
                <a:latin typeface="Banburi"/>
              </a:rPr>
              <a:t> </a:t>
            </a:r>
            <a:r>
              <a:rPr lang="en-US" sz="2200" dirty="0" err="1">
                <a:solidFill>
                  <a:srgbClr val="2D3E70"/>
                </a:solidFill>
                <a:latin typeface="Banburi"/>
              </a:rPr>
              <a:t>luas</a:t>
            </a:r>
            <a:r>
              <a:rPr lang="en-US" sz="2200" dirty="0">
                <a:solidFill>
                  <a:srgbClr val="2D3E70"/>
                </a:solidFill>
                <a:latin typeface="Banburi"/>
              </a:rPr>
              <a:t> </a:t>
            </a:r>
            <a:r>
              <a:rPr lang="en-US" sz="2200" dirty="0" err="1">
                <a:solidFill>
                  <a:srgbClr val="2D3E70"/>
                </a:solidFill>
                <a:latin typeface="Banburi"/>
              </a:rPr>
              <a:t>kamar</a:t>
            </a:r>
            <a:r>
              <a:rPr lang="en-US" sz="2200" dirty="0">
                <a:solidFill>
                  <a:srgbClr val="2D3E70"/>
                </a:solidFill>
                <a:latin typeface="Banburi"/>
              </a:rPr>
              <a:t> </a:t>
            </a:r>
            <a:r>
              <a:rPr lang="en-US" sz="2200" dirty="0" err="1">
                <a:solidFill>
                  <a:srgbClr val="2D3E70"/>
                </a:solidFill>
                <a:latin typeface="Banburi"/>
              </a:rPr>
              <a:t>luas</a:t>
            </a:r>
            <a:r>
              <a:rPr lang="en-US" sz="2200" dirty="0">
                <a:solidFill>
                  <a:srgbClr val="2D3E70"/>
                </a:solidFill>
                <a:latin typeface="Banburi"/>
              </a:rPr>
              <a:t> </a:t>
            </a:r>
            <a:r>
              <a:rPr lang="en-US" sz="2200" dirty="0" err="1">
                <a:solidFill>
                  <a:srgbClr val="2D3E70"/>
                </a:solidFill>
                <a:latin typeface="Banburi"/>
              </a:rPr>
              <a:t>adalah</a:t>
            </a:r>
            <a:r>
              <a:rPr lang="en-US" sz="2200" dirty="0">
                <a:solidFill>
                  <a:srgbClr val="2D3E70"/>
                </a:solidFill>
                <a:latin typeface="Banburi"/>
              </a:rPr>
              <a:t> </a:t>
            </a:r>
            <a:r>
              <a:rPr lang="en-US" sz="2200" b="1" dirty="0">
                <a:latin typeface="Banburi"/>
              </a:rPr>
              <a:t>0,66</a:t>
            </a:r>
          </a:p>
          <a:p>
            <a:pPr marL="342900" lvl="0" indent="-342900" algn="just">
              <a:lnSpc>
                <a:spcPts val="3510"/>
              </a:lnSpc>
              <a:buFont typeface="Wingdings" panose="05000000000000000000" pitchFamily="2" charset="2"/>
              <a:buChar char="Ø"/>
            </a:pPr>
            <a:r>
              <a:rPr lang="en-US" sz="2200" dirty="0">
                <a:solidFill>
                  <a:srgbClr val="2D3E70"/>
                </a:solidFill>
                <a:latin typeface="Banburi"/>
              </a:rPr>
              <a:t>Nilai </a:t>
            </a:r>
            <a:r>
              <a:rPr lang="en-US" sz="2200" dirty="0" err="1">
                <a:solidFill>
                  <a:srgbClr val="2D3E70"/>
                </a:solidFill>
                <a:latin typeface="Banburi"/>
              </a:rPr>
              <a:t>derajat</a:t>
            </a:r>
            <a:r>
              <a:rPr lang="en-US" sz="2200" dirty="0">
                <a:solidFill>
                  <a:srgbClr val="2D3E70"/>
                </a:solidFill>
                <a:latin typeface="Banburi"/>
              </a:rPr>
              <a:t> </a:t>
            </a:r>
            <a:r>
              <a:rPr lang="en-US" sz="2200" dirty="0" err="1">
                <a:solidFill>
                  <a:srgbClr val="2D3E70"/>
                </a:solidFill>
                <a:latin typeface="Banburi"/>
              </a:rPr>
              <a:t>keanggotaan</a:t>
            </a:r>
            <a:r>
              <a:rPr lang="en-US" sz="2200" dirty="0">
                <a:solidFill>
                  <a:srgbClr val="2D3E70"/>
                </a:solidFill>
                <a:latin typeface="Banburi"/>
              </a:rPr>
              <a:t> </a:t>
            </a:r>
            <a:r>
              <a:rPr lang="en-US" sz="2200" dirty="0" err="1">
                <a:solidFill>
                  <a:srgbClr val="2D3E70"/>
                </a:solidFill>
                <a:latin typeface="Banburi"/>
              </a:rPr>
              <a:t>fasilitas</a:t>
            </a:r>
            <a:r>
              <a:rPr lang="en-US" sz="2200" dirty="0">
                <a:solidFill>
                  <a:srgbClr val="2D3E70"/>
                </a:solidFill>
                <a:latin typeface="Banburi"/>
              </a:rPr>
              <a:t> </a:t>
            </a:r>
            <a:r>
              <a:rPr lang="en-US" sz="2200" dirty="0" err="1">
                <a:solidFill>
                  <a:srgbClr val="2D3E70"/>
                </a:solidFill>
                <a:latin typeface="Banburi"/>
              </a:rPr>
              <a:t>biasa</a:t>
            </a:r>
            <a:r>
              <a:rPr lang="en-US" sz="2200" dirty="0">
                <a:solidFill>
                  <a:srgbClr val="2D3E70"/>
                </a:solidFill>
                <a:latin typeface="Banburi"/>
              </a:rPr>
              <a:t> </a:t>
            </a:r>
            <a:r>
              <a:rPr lang="en-US" sz="2200" dirty="0" err="1">
                <a:solidFill>
                  <a:srgbClr val="2D3E70"/>
                </a:solidFill>
                <a:latin typeface="Banburi"/>
              </a:rPr>
              <a:t>adalah</a:t>
            </a:r>
            <a:r>
              <a:rPr lang="en-US" sz="2200" dirty="0">
                <a:solidFill>
                  <a:srgbClr val="2D3E70"/>
                </a:solidFill>
                <a:latin typeface="Banburi"/>
              </a:rPr>
              <a:t> </a:t>
            </a:r>
            <a:r>
              <a:rPr lang="en-US" sz="2200" b="1" dirty="0">
                <a:latin typeface="Banburi"/>
              </a:rPr>
              <a:t>0,75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36F9E89-9F4D-384C-5E96-5946E555D558}"/>
              </a:ext>
            </a:extLst>
          </p:cNvPr>
          <p:cNvSpPr txBox="1"/>
          <p:nvPr/>
        </p:nvSpPr>
        <p:spPr>
          <a:xfrm>
            <a:off x="7818569" y="6722218"/>
            <a:ext cx="8562746" cy="13465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lvl="0" indent="-457200" algn="just">
              <a:lnSpc>
                <a:spcPts val="3510"/>
              </a:lnSpc>
              <a:buFont typeface="+mj-lt"/>
              <a:buAutoNum type="arabicPeriod"/>
            </a:pPr>
            <a:r>
              <a:rPr lang="en-US" sz="2200" dirty="0" err="1">
                <a:solidFill>
                  <a:srgbClr val="2D3E70"/>
                </a:solidFill>
                <a:latin typeface="Banburi"/>
              </a:rPr>
              <a:t>fuzzyfikasi</a:t>
            </a:r>
            <a:r>
              <a:rPr lang="en-US" sz="2200" dirty="0">
                <a:solidFill>
                  <a:srgbClr val="2D3E70"/>
                </a:solidFill>
                <a:latin typeface="Banburi"/>
              </a:rPr>
              <a:t> </a:t>
            </a:r>
          </a:p>
          <a:p>
            <a:pPr lvl="0" algn="just">
              <a:lnSpc>
                <a:spcPts val="3510"/>
              </a:lnSpc>
            </a:pPr>
            <a:r>
              <a:rPr lang="en-US" sz="2200" dirty="0" err="1">
                <a:solidFill>
                  <a:srgbClr val="2D3E70"/>
                </a:solidFill>
                <a:latin typeface="Banburi"/>
              </a:rPr>
              <a:t>dengan</a:t>
            </a:r>
            <a:r>
              <a:rPr lang="en-US" sz="2200" dirty="0">
                <a:solidFill>
                  <a:srgbClr val="2D3E70"/>
                </a:solidFill>
                <a:latin typeface="Banburi"/>
              </a:rPr>
              <a:t> </a:t>
            </a:r>
            <a:r>
              <a:rPr lang="en-US" sz="2200" dirty="0" err="1">
                <a:solidFill>
                  <a:srgbClr val="2D3E70"/>
                </a:solidFill>
                <a:latin typeface="Banburi"/>
              </a:rPr>
              <a:t>mencari</a:t>
            </a:r>
            <a:r>
              <a:rPr lang="en-US" sz="2200" dirty="0">
                <a:solidFill>
                  <a:srgbClr val="2D3E70"/>
                </a:solidFill>
                <a:latin typeface="Banburi"/>
              </a:rPr>
              <a:t> </a:t>
            </a:r>
            <a:r>
              <a:rPr lang="en-US" sz="2200" dirty="0" err="1">
                <a:solidFill>
                  <a:srgbClr val="2D3E70"/>
                </a:solidFill>
                <a:latin typeface="Banburi"/>
              </a:rPr>
              <a:t>nilai</a:t>
            </a:r>
            <a:r>
              <a:rPr lang="en-US" sz="2200" dirty="0">
                <a:solidFill>
                  <a:srgbClr val="2D3E70"/>
                </a:solidFill>
                <a:latin typeface="Banburi"/>
              </a:rPr>
              <a:t> </a:t>
            </a:r>
            <a:r>
              <a:rPr lang="en-US" sz="2200" dirty="0" err="1">
                <a:solidFill>
                  <a:srgbClr val="2D3E70"/>
                </a:solidFill>
                <a:latin typeface="Banburi"/>
              </a:rPr>
              <a:t>derajat</a:t>
            </a:r>
            <a:r>
              <a:rPr lang="en-US" sz="2200" dirty="0">
                <a:solidFill>
                  <a:srgbClr val="2D3E70"/>
                </a:solidFill>
                <a:latin typeface="Banburi"/>
              </a:rPr>
              <a:t> </a:t>
            </a:r>
            <a:r>
              <a:rPr lang="en-US" sz="2200" dirty="0" err="1">
                <a:solidFill>
                  <a:srgbClr val="2D3E70"/>
                </a:solidFill>
                <a:latin typeface="Banburi"/>
              </a:rPr>
              <a:t>keanggotaan</a:t>
            </a:r>
            <a:r>
              <a:rPr lang="en-US" sz="2200" dirty="0">
                <a:solidFill>
                  <a:srgbClr val="2D3E70"/>
                </a:solidFill>
                <a:latin typeface="Banburi"/>
              </a:rPr>
              <a:t> </a:t>
            </a:r>
            <a:r>
              <a:rPr lang="en-US" sz="2200" dirty="0" err="1">
                <a:solidFill>
                  <a:srgbClr val="2D3E70"/>
                </a:solidFill>
                <a:latin typeface="Banburi"/>
              </a:rPr>
              <a:t>dengan</a:t>
            </a:r>
            <a:r>
              <a:rPr lang="en-US" sz="2200" dirty="0">
                <a:solidFill>
                  <a:srgbClr val="2D3E70"/>
                </a:solidFill>
                <a:latin typeface="Banburi"/>
              </a:rPr>
              <a:t> </a:t>
            </a:r>
            <a:r>
              <a:rPr lang="en-US" sz="2200" dirty="0" err="1">
                <a:solidFill>
                  <a:srgbClr val="2D3E70"/>
                </a:solidFill>
                <a:latin typeface="Banburi"/>
              </a:rPr>
              <a:t>menggunakan</a:t>
            </a:r>
            <a:r>
              <a:rPr lang="en-US" sz="2200" dirty="0">
                <a:solidFill>
                  <a:srgbClr val="2D3E70"/>
                </a:solidFill>
                <a:latin typeface="Banburi"/>
              </a:rPr>
              <a:t> </a:t>
            </a:r>
            <a:r>
              <a:rPr lang="en-US" sz="2200" dirty="0" err="1">
                <a:solidFill>
                  <a:srgbClr val="2D3E70"/>
                </a:solidFill>
                <a:latin typeface="Banburi"/>
              </a:rPr>
              <a:t>rumus</a:t>
            </a:r>
            <a:r>
              <a:rPr lang="en-US" sz="2200" dirty="0">
                <a:solidFill>
                  <a:srgbClr val="2D3E70"/>
                </a:solidFill>
                <a:latin typeface="Banburi"/>
              </a:rPr>
              <a:t> </a:t>
            </a:r>
            <a:r>
              <a:rPr lang="en-US" sz="2200" dirty="0" err="1">
                <a:solidFill>
                  <a:srgbClr val="2D3E70"/>
                </a:solidFill>
                <a:latin typeface="Banburi"/>
              </a:rPr>
              <a:t>persamaan</a:t>
            </a:r>
            <a:r>
              <a:rPr lang="en-US" sz="2200" dirty="0">
                <a:solidFill>
                  <a:srgbClr val="2D3E70"/>
                </a:solidFill>
                <a:latin typeface="Banburi"/>
              </a:rPr>
              <a:t> 1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Freeform 2">
            <a:extLst>
              <a:ext uri="{FF2B5EF4-FFF2-40B4-BE49-F238E27FC236}">
                <a16:creationId xmlns:a16="http://schemas.microsoft.com/office/drawing/2014/main" id="{E2BA8B29-5115-4E1A-5B64-BE98BA1302A2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925" b="-9925"/>
            </a:stretch>
          </a:blipFill>
        </p:spPr>
      </p:sp>
      <p:sp>
        <p:nvSpPr>
          <p:cNvPr id="3" name="Freeform 3"/>
          <p:cNvSpPr/>
          <p:nvPr/>
        </p:nvSpPr>
        <p:spPr>
          <a:xfrm flipH="1" flipV="1">
            <a:off x="-2114733" y="-1721461"/>
            <a:ext cx="9329683" cy="4571545"/>
          </a:xfrm>
          <a:custGeom>
            <a:avLst/>
            <a:gdLst/>
            <a:ahLst/>
            <a:cxnLst/>
            <a:rect l="l" t="t" r="r" b="b"/>
            <a:pathLst>
              <a:path w="9329683" h="4571545">
                <a:moveTo>
                  <a:pt x="9329682" y="4571545"/>
                </a:moveTo>
                <a:lnTo>
                  <a:pt x="0" y="4571545"/>
                </a:lnTo>
                <a:lnTo>
                  <a:pt x="0" y="0"/>
                </a:lnTo>
                <a:lnTo>
                  <a:pt x="9329682" y="0"/>
                </a:lnTo>
                <a:lnTo>
                  <a:pt x="9329682" y="4571545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Freeform 4"/>
          <p:cNvSpPr/>
          <p:nvPr/>
        </p:nvSpPr>
        <p:spPr>
          <a:xfrm>
            <a:off x="9072614" y="6613056"/>
            <a:ext cx="492788" cy="492788"/>
          </a:xfrm>
          <a:custGeom>
            <a:avLst/>
            <a:gdLst/>
            <a:ahLst/>
            <a:cxnLst/>
            <a:rect l="l" t="t" r="r" b="b"/>
            <a:pathLst>
              <a:path w="492788" h="492788">
                <a:moveTo>
                  <a:pt x="0" y="0"/>
                </a:moveTo>
                <a:lnTo>
                  <a:pt x="492788" y="0"/>
                </a:lnTo>
                <a:lnTo>
                  <a:pt x="492788" y="492788"/>
                </a:lnTo>
                <a:lnTo>
                  <a:pt x="0" y="49278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5" name="TextBox 5"/>
          <p:cNvSpPr txBox="1"/>
          <p:nvPr/>
        </p:nvSpPr>
        <p:spPr>
          <a:xfrm>
            <a:off x="10149577" y="768349"/>
            <a:ext cx="7109723" cy="2693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000"/>
              </a:lnSpc>
              <a:spcBef>
                <a:spcPct val="0"/>
              </a:spcBef>
            </a:pPr>
            <a:r>
              <a:rPr lang="en-US" sz="2000" dirty="0">
                <a:solidFill>
                  <a:srgbClr val="2D3E70"/>
                </a:solidFill>
                <a:latin typeface="Banburi Bold"/>
              </a:rPr>
              <a:t>Teknik </a:t>
            </a:r>
            <a:r>
              <a:rPr lang="en-US" sz="2000" dirty="0" err="1">
                <a:solidFill>
                  <a:srgbClr val="2D3E70"/>
                </a:solidFill>
                <a:latin typeface="Banburi Bold"/>
              </a:rPr>
              <a:t>Informatika</a:t>
            </a:r>
            <a:endParaRPr lang="en-US" sz="2000" dirty="0">
              <a:solidFill>
                <a:srgbClr val="2D3E70"/>
              </a:solidFill>
              <a:latin typeface="Banburi Bold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17045666" y="4979992"/>
            <a:ext cx="427267" cy="411069"/>
          </a:xfrm>
          <a:custGeom>
            <a:avLst/>
            <a:gdLst/>
            <a:ahLst/>
            <a:cxnLst/>
            <a:rect l="l" t="t" r="r" b="b"/>
            <a:pathLst>
              <a:path w="427267" h="411069">
                <a:moveTo>
                  <a:pt x="0" y="0"/>
                </a:moveTo>
                <a:lnTo>
                  <a:pt x="427268" y="0"/>
                </a:lnTo>
                <a:lnTo>
                  <a:pt x="427268" y="411069"/>
                </a:lnTo>
                <a:lnTo>
                  <a:pt x="0" y="41106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r="-234639"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-651290" y="736801"/>
            <a:ext cx="5387252" cy="590148"/>
            <a:chOff x="0" y="0"/>
            <a:chExt cx="1418865" cy="15543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418865" cy="155430"/>
            </a:xfrm>
            <a:custGeom>
              <a:avLst/>
              <a:gdLst/>
              <a:ahLst/>
              <a:cxnLst/>
              <a:rect l="l" t="t" r="r" b="b"/>
              <a:pathLst>
                <a:path w="1418865" h="155430">
                  <a:moveTo>
                    <a:pt x="73291" y="0"/>
                  </a:moveTo>
                  <a:lnTo>
                    <a:pt x="1345573" y="0"/>
                  </a:lnTo>
                  <a:cubicBezTo>
                    <a:pt x="1386051" y="0"/>
                    <a:pt x="1418865" y="32814"/>
                    <a:pt x="1418865" y="73291"/>
                  </a:cubicBezTo>
                  <a:lnTo>
                    <a:pt x="1418865" y="82139"/>
                  </a:lnTo>
                  <a:cubicBezTo>
                    <a:pt x="1418865" y="122616"/>
                    <a:pt x="1386051" y="155430"/>
                    <a:pt x="1345573" y="155430"/>
                  </a:cubicBezTo>
                  <a:lnTo>
                    <a:pt x="73291" y="155430"/>
                  </a:lnTo>
                  <a:cubicBezTo>
                    <a:pt x="32814" y="155430"/>
                    <a:pt x="0" y="122616"/>
                    <a:pt x="0" y="82139"/>
                  </a:cubicBezTo>
                  <a:lnTo>
                    <a:pt x="0" y="73291"/>
                  </a:lnTo>
                  <a:cubicBezTo>
                    <a:pt x="0" y="32814"/>
                    <a:pt x="32814" y="0"/>
                    <a:pt x="73291" y="0"/>
                  </a:cubicBezTo>
                  <a:close/>
                </a:path>
              </a:pathLst>
            </a:custGeom>
            <a:solidFill>
              <a:srgbClr val="F1C636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38100"/>
              <a:ext cx="1418865" cy="1173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00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-803690" y="584401"/>
            <a:ext cx="5387252" cy="590148"/>
            <a:chOff x="0" y="0"/>
            <a:chExt cx="1418865" cy="15543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418865" cy="155430"/>
            </a:xfrm>
            <a:custGeom>
              <a:avLst/>
              <a:gdLst/>
              <a:ahLst/>
              <a:cxnLst/>
              <a:rect l="l" t="t" r="r" b="b"/>
              <a:pathLst>
                <a:path w="1418865" h="155430">
                  <a:moveTo>
                    <a:pt x="73291" y="0"/>
                  </a:moveTo>
                  <a:lnTo>
                    <a:pt x="1345573" y="0"/>
                  </a:lnTo>
                  <a:cubicBezTo>
                    <a:pt x="1386051" y="0"/>
                    <a:pt x="1418865" y="32814"/>
                    <a:pt x="1418865" y="73291"/>
                  </a:cubicBezTo>
                  <a:lnTo>
                    <a:pt x="1418865" y="82139"/>
                  </a:lnTo>
                  <a:cubicBezTo>
                    <a:pt x="1418865" y="122616"/>
                    <a:pt x="1386051" y="155430"/>
                    <a:pt x="1345573" y="155430"/>
                  </a:cubicBezTo>
                  <a:lnTo>
                    <a:pt x="73291" y="155430"/>
                  </a:lnTo>
                  <a:cubicBezTo>
                    <a:pt x="32814" y="155430"/>
                    <a:pt x="0" y="122616"/>
                    <a:pt x="0" y="82139"/>
                  </a:cubicBezTo>
                  <a:lnTo>
                    <a:pt x="0" y="73291"/>
                  </a:lnTo>
                  <a:cubicBezTo>
                    <a:pt x="0" y="32814"/>
                    <a:pt x="32814" y="0"/>
                    <a:pt x="73291" y="0"/>
                  </a:cubicBezTo>
                  <a:close/>
                </a:path>
              </a:pathLst>
            </a:custGeom>
            <a:solidFill>
              <a:srgbClr val="E8EBF4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38100"/>
              <a:ext cx="1418865" cy="1173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00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5746774" y="9264851"/>
            <a:ext cx="5387252" cy="590148"/>
            <a:chOff x="0" y="0"/>
            <a:chExt cx="1418865" cy="15543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418865" cy="155430"/>
            </a:xfrm>
            <a:custGeom>
              <a:avLst/>
              <a:gdLst/>
              <a:ahLst/>
              <a:cxnLst/>
              <a:rect l="l" t="t" r="r" b="b"/>
              <a:pathLst>
                <a:path w="1418865" h="155430">
                  <a:moveTo>
                    <a:pt x="73291" y="0"/>
                  </a:moveTo>
                  <a:lnTo>
                    <a:pt x="1345573" y="0"/>
                  </a:lnTo>
                  <a:cubicBezTo>
                    <a:pt x="1386051" y="0"/>
                    <a:pt x="1418865" y="32814"/>
                    <a:pt x="1418865" y="73291"/>
                  </a:cubicBezTo>
                  <a:lnTo>
                    <a:pt x="1418865" y="82139"/>
                  </a:lnTo>
                  <a:cubicBezTo>
                    <a:pt x="1418865" y="122616"/>
                    <a:pt x="1386051" y="155430"/>
                    <a:pt x="1345573" y="155430"/>
                  </a:cubicBezTo>
                  <a:lnTo>
                    <a:pt x="73291" y="155430"/>
                  </a:lnTo>
                  <a:cubicBezTo>
                    <a:pt x="32814" y="155430"/>
                    <a:pt x="0" y="122616"/>
                    <a:pt x="0" y="82139"/>
                  </a:cubicBezTo>
                  <a:lnTo>
                    <a:pt x="0" y="73291"/>
                  </a:lnTo>
                  <a:cubicBezTo>
                    <a:pt x="0" y="32814"/>
                    <a:pt x="32814" y="0"/>
                    <a:pt x="73291" y="0"/>
                  </a:cubicBezTo>
                  <a:close/>
                </a:path>
              </a:pathLst>
            </a:custGeom>
            <a:solidFill>
              <a:srgbClr val="F1C636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38100"/>
              <a:ext cx="1418865" cy="1173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00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5594374" y="9112451"/>
            <a:ext cx="5387252" cy="590148"/>
            <a:chOff x="0" y="0"/>
            <a:chExt cx="1418865" cy="15543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418865" cy="155430"/>
            </a:xfrm>
            <a:custGeom>
              <a:avLst/>
              <a:gdLst/>
              <a:ahLst/>
              <a:cxnLst/>
              <a:rect l="l" t="t" r="r" b="b"/>
              <a:pathLst>
                <a:path w="1418865" h="155430">
                  <a:moveTo>
                    <a:pt x="73291" y="0"/>
                  </a:moveTo>
                  <a:lnTo>
                    <a:pt x="1345573" y="0"/>
                  </a:lnTo>
                  <a:cubicBezTo>
                    <a:pt x="1386051" y="0"/>
                    <a:pt x="1418865" y="32814"/>
                    <a:pt x="1418865" y="73291"/>
                  </a:cubicBezTo>
                  <a:lnTo>
                    <a:pt x="1418865" y="82139"/>
                  </a:lnTo>
                  <a:cubicBezTo>
                    <a:pt x="1418865" y="122616"/>
                    <a:pt x="1386051" y="155430"/>
                    <a:pt x="1345573" y="155430"/>
                  </a:cubicBezTo>
                  <a:lnTo>
                    <a:pt x="73291" y="155430"/>
                  </a:lnTo>
                  <a:cubicBezTo>
                    <a:pt x="32814" y="155430"/>
                    <a:pt x="0" y="122616"/>
                    <a:pt x="0" y="82139"/>
                  </a:cubicBezTo>
                  <a:lnTo>
                    <a:pt x="0" y="73291"/>
                  </a:lnTo>
                  <a:cubicBezTo>
                    <a:pt x="0" y="32814"/>
                    <a:pt x="32814" y="0"/>
                    <a:pt x="73291" y="0"/>
                  </a:cubicBezTo>
                  <a:close/>
                </a:path>
              </a:pathLst>
            </a:custGeom>
            <a:solidFill>
              <a:srgbClr val="E8EBF4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38100"/>
              <a:ext cx="1418865" cy="1173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00"/>
                </a:lnSpc>
              </a:pPr>
              <a:endParaRPr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15905695" y="9296400"/>
            <a:ext cx="2008858" cy="2693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000"/>
              </a:lnSpc>
              <a:spcBef>
                <a:spcPct val="0"/>
              </a:spcBef>
            </a:pPr>
            <a:r>
              <a:rPr lang="en-US" sz="2000" dirty="0">
                <a:solidFill>
                  <a:srgbClr val="2D3E70"/>
                </a:solidFill>
                <a:latin typeface="Banburi Bold"/>
              </a:rPr>
              <a:t>Halaman 14</a:t>
            </a:r>
          </a:p>
        </p:txBody>
      </p:sp>
      <p:sp>
        <p:nvSpPr>
          <p:cNvPr id="23" name="Freeform 23"/>
          <p:cNvSpPr/>
          <p:nvPr/>
        </p:nvSpPr>
        <p:spPr>
          <a:xfrm>
            <a:off x="16044892" y="1296324"/>
            <a:ext cx="1586057" cy="838628"/>
          </a:xfrm>
          <a:custGeom>
            <a:avLst/>
            <a:gdLst/>
            <a:ahLst/>
            <a:cxnLst/>
            <a:rect l="l" t="t" r="r" b="b"/>
            <a:pathLst>
              <a:path w="1586057" h="838628">
                <a:moveTo>
                  <a:pt x="0" y="0"/>
                </a:moveTo>
                <a:lnTo>
                  <a:pt x="1586057" y="0"/>
                </a:lnTo>
                <a:lnTo>
                  <a:pt x="1586057" y="838628"/>
                </a:lnTo>
                <a:lnTo>
                  <a:pt x="0" y="83862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3" name="TextBox 12">
            <a:extLst>
              <a:ext uri="{FF2B5EF4-FFF2-40B4-BE49-F238E27FC236}">
                <a16:creationId xmlns:a16="http://schemas.microsoft.com/office/drawing/2014/main" id="{DC52DC3A-E2B1-808D-062D-A47C84CC2B0F}"/>
              </a:ext>
            </a:extLst>
          </p:cNvPr>
          <p:cNvSpPr txBox="1"/>
          <p:nvPr/>
        </p:nvSpPr>
        <p:spPr>
          <a:xfrm>
            <a:off x="520574" y="788756"/>
            <a:ext cx="4894387" cy="2693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000"/>
              </a:lnSpc>
              <a:spcBef>
                <a:spcPct val="0"/>
              </a:spcBef>
            </a:pPr>
            <a:r>
              <a:rPr lang="en-US" sz="2000" dirty="0">
                <a:solidFill>
                  <a:srgbClr val="2D3E70"/>
                </a:solidFill>
                <a:latin typeface="Banburi Bold"/>
              </a:rPr>
              <a:t>Universitas </a:t>
            </a:r>
            <a:r>
              <a:rPr lang="en-US" sz="2000" dirty="0" err="1">
                <a:solidFill>
                  <a:srgbClr val="2D3E70"/>
                </a:solidFill>
                <a:latin typeface="Banburi Bold"/>
              </a:rPr>
              <a:t>Binaniaga</a:t>
            </a:r>
            <a:r>
              <a:rPr lang="en-US" sz="2000" dirty="0">
                <a:solidFill>
                  <a:srgbClr val="2D3E70"/>
                </a:solidFill>
                <a:latin typeface="Banburi Bold"/>
              </a:rPr>
              <a:t> Indonesia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238D45F-5ED4-FE06-212E-1E6C1FB66E89}"/>
                  </a:ext>
                </a:extLst>
              </p:cNvPr>
              <p:cNvSpPr txBox="1"/>
              <p:nvPr/>
            </p:nvSpPr>
            <p:spPr>
              <a:xfrm>
                <a:off x="8122903" y="1326949"/>
                <a:ext cx="9868204" cy="9425657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marL="457200" lvl="0" indent="-457200" algn="just">
                  <a:lnSpc>
                    <a:spcPts val="3510"/>
                  </a:lnSpc>
                  <a:buFont typeface="+mj-lt"/>
                  <a:buAutoNum type="arabicPeriod" startAt="2"/>
                </a:pPr>
                <a:r>
                  <a:rPr lang="en-US" sz="2200" dirty="0">
                    <a:solidFill>
                      <a:srgbClr val="2D3E70"/>
                    </a:solidFill>
                    <a:latin typeface="Banburi"/>
                  </a:rPr>
                  <a:t>Inferens</a:t>
                </a:r>
                <a:r>
                  <a:rPr lang="en-US" sz="2200" dirty="0" err="1">
                    <a:solidFill>
                      <a:srgbClr val="2D3E70"/>
                    </a:solidFill>
                    <a:latin typeface="Banburi"/>
                  </a:rPr>
                  <a:t>i</a:t>
                </a:r>
                <a:r>
                  <a:rPr lang="en-US" sz="2200" dirty="0">
                    <a:solidFill>
                      <a:srgbClr val="2D3E70"/>
                    </a:solidFill>
                    <a:latin typeface="Banburi"/>
                  </a:rPr>
                  <a:t> </a:t>
                </a:r>
              </a:p>
              <a:p>
                <a:pPr lvl="0" algn="just">
                  <a:lnSpc>
                    <a:spcPts val="3510"/>
                  </a:lnSpc>
                </a:pPr>
                <a:r>
                  <a:rPr lang="en-US" sz="2200" dirty="0" err="1">
                    <a:solidFill>
                      <a:srgbClr val="2D3E70"/>
                    </a:solidFill>
                    <a:latin typeface="Banburi"/>
                  </a:rPr>
                  <a:t>Mencari</a:t>
                </a:r>
                <a:r>
                  <a:rPr lang="en-US" sz="2200" dirty="0">
                    <a:solidFill>
                      <a:srgbClr val="2D3E70"/>
                    </a:solidFill>
                    <a:latin typeface="Banburi"/>
                  </a:rPr>
                  <a:t> </a:t>
                </a:r>
                <a:r>
                  <a:rPr lang="en-US" sz="2200" dirty="0" err="1">
                    <a:solidFill>
                      <a:srgbClr val="2D3E70"/>
                    </a:solidFill>
                    <a:latin typeface="Banburi"/>
                  </a:rPr>
                  <a:t>nilai</a:t>
                </a:r>
                <a:r>
                  <a:rPr lang="en-US" sz="2200" dirty="0">
                    <a:solidFill>
                      <a:srgbClr val="2D3E70"/>
                    </a:solidFill>
                    <a:latin typeface="Banburi"/>
                  </a:rPr>
                  <a:t> a-</a:t>
                </a:r>
                <a:r>
                  <a:rPr lang="en-US" sz="2200" dirty="0" err="1">
                    <a:solidFill>
                      <a:srgbClr val="2D3E70"/>
                    </a:solidFill>
                    <a:latin typeface="Banburi"/>
                  </a:rPr>
                  <a:t>predikat</a:t>
                </a:r>
                <a:r>
                  <a:rPr lang="en-US" sz="2200" dirty="0">
                    <a:solidFill>
                      <a:srgbClr val="2D3E70"/>
                    </a:solidFill>
                    <a:latin typeface="Banburi"/>
                  </a:rPr>
                  <a:t> dan </a:t>
                </a:r>
                <a:r>
                  <a:rPr lang="en-US" sz="2200" dirty="0" err="1">
                    <a:solidFill>
                      <a:srgbClr val="2D3E70"/>
                    </a:solidFill>
                    <a:latin typeface="Banburi"/>
                  </a:rPr>
                  <a:t>nilai</a:t>
                </a:r>
                <a:r>
                  <a:rPr lang="en-US" sz="2200" dirty="0">
                    <a:solidFill>
                      <a:srgbClr val="2D3E70"/>
                    </a:solidFill>
                    <a:latin typeface="Banburi"/>
                  </a:rPr>
                  <a:t> z pada table 3 </a:t>
                </a:r>
                <a:r>
                  <a:rPr lang="en-US" sz="2200" dirty="0" err="1">
                    <a:solidFill>
                      <a:srgbClr val="2D3E70"/>
                    </a:solidFill>
                    <a:latin typeface="Banburi"/>
                  </a:rPr>
                  <a:t>seperti</a:t>
                </a:r>
                <a:r>
                  <a:rPr lang="en-US" sz="2200" dirty="0">
                    <a:solidFill>
                      <a:srgbClr val="2D3E70"/>
                    </a:solidFill>
                    <a:latin typeface="Banburi"/>
                  </a:rPr>
                  <a:t> </a:t>
                </a:r>
                <a:r>
                  <a:rPr lang="en-US" sz="2200" dirty="0" err="1">
                    <a:solidFill>
                      <a:srgbClr val="2D3E70"/>
                    </a:solidFill>
                    <a:latin typeface="Banburi"/>
                  </a:rPr>
                  <a:t>berikut</a:t>
                </a:r>
                <a:r>
                  <a:rPr lang="en-US" sz="2200" dirty="0">
                    <a:solidFill>
                      <a:srgbClr val="2D3E70"/>
                    </a:solidFill>
                    <a:latin typeface="Banburi"/>
                  </a:rPr>
                  <a:t> :</a:t>
                </a:r>
              </a:p>
              <a:p>
                <a:pPr lvl="0" algn="just">
                  <a:lnSpc>
                    <a:spcPts val="3510"/>
                  </a:lnSpc>
                </a:pPr>
                <a:r>
                  <a:rPr lang="en-US" sz="2200" dirty="0">
                    <a:solidFill>
                      <a:srgbClr val="2D3E70"/>
                    </a:solidFill>
                    <a:latin typeface="Banburi"/>
                  </a:rPr>
                  <a:t>[R3] IF </a:t>
                </a:r>
                <a:r>
                  <a:rPr lang="en-US" sz="2200" dirty="0" err="1">
                    <a:solidFill>
                      <a:srgbClr val="2D3E70"/>
                    </a:solidFill>
                    <a:latin typeface="Banburi"/>
                  </a:rPr>
                  <a:t>jarak</a:t>
                </a:r>
                <a:r>
                  <a:rPr lang="en-US" sz="2200" dirty="0">
                    <a:solidFill>
                      <a:srgbClr val="2D3E70"/>
                    </a:solidFill>
                    <a:latin typeface="Banburi"/>
                  </a:rPr>
                  <a:t> </a:t>
                </a:r>
                <a:r>
                  <a:rPr lang="en-US" sz="2200" dirty="0" err="1">
                    <a:solidFill>
                      <a:srgbClr val="2D3E70"/>
                    </a:solidFill>
                    <a:latin typeface="Banburi"/>
                  </a:rPr>
                  <a:t>kekampus</a:t>
                </a:r>
                <a:r>
                  <a:rPr lang="en-US" sz="2200" dirty="0">
                    <a:solidFill>
                      <a:srgbClr val="2D3E70"/>
                    </a:solidFill>
                    <a:latin typeface="Banburi"/>
                  </a:rPr>
                  <a:t> DEKAT </a:t>
                </a:r>
                <a:r>
                  <a:rPr lang="en-US" sz="2200" i="1" dirty="0">
                    <a:solidFill>
                      <a:srgbClr val="2D3E70"/>
                    </a:solidFill>
                    <a:latin typeface="Banburi"/>
                  </a:rPr>
                  <a:t>And  </a:t>
                </a:r>
                <a:r>
                  <a:rPr lang="en-US" sz="2200" dirty="0" err="1">
                    <a:solidFill>
                      <a:srgbClr val="2D3E70"/>
                    </a:solidFill>
                    <a:latin typeface="Banburi"/>
                  </a:rPr>
                  <a:t>luas</a:t>
                </a:r>
                <a:r>
                  <a:rPr lang="en-US" sz="2200" dirty="0">
                    <a:solidFill>
                      <a:srgbClr val="2D3E70"/>
                    </a:solidFill>
                    <a:latin typeface="Banburi"/>
                  </a:rPr>
                  <a:t> </a:t>
                </a:r>
                <a:r>
                  <a:rPr lang="en-US" sz="2200" dirty="0" err="1">
                    <a:solidFill>
                      <a:srgbClr val="2D3E70"/>
                    </a:solidFill>
                    <a:latin typeface="Banburi"/>
                  </a:rPr>
                  <a:t>kamar</a:t>
                </a:r>
                <a:r>
                  <a:rPr lang="en-US" sz="2200" dirty="0">
                    <a:solidFill>
                      <a:srgbClr val="2D3E70"/>
                    </a:solidFill>
                    <a:latin typeface="Banburi"/>
                  </a:rPr>
                  <a:t> L </a:t>
                </a:r>
                <a:r>
                  <a:rPr lang="en-US" sz="2200" i="1" dirty="0">
                    <a:solidFill>
                      <a:srgbClr val="2D3E70"/>
                    </a:solidFill>
                    <a:latin typeface="Banburi"/>
                  </a:rPr>
                  <a:t>And </a:t>
                </a:r>
                <a:r>
                  <a:rPr lang="en-US" sz="2200" dirty="0">
                    <a:solidFill>
                      <a:srgbClr val="2D3E70"/>
                    </a:solidFill>
                    <a:latin typeface="Banburi"/>
                  </a:rPr>
                  <a:t> </a:t>
                </a:r>
                <a:r>
                  <a:rPr lang="en-US" sz="2200" dirty="0" err="1">
                    <a:solidFill>
                      <a:srgbClr val="2D3E70"/>
                    </a:solidFill>
                    <a:latin typeface="Banburi"/>
                  </a:rPr>
                  <a:t>fasilitas</a:t>
                </a:r>
                <a:r>
                  <a:rPr lang="en-US" sz="2200" dirty="0">
                    <a:solidFill>
                      <a:srgbClr val="2D3E70"/>
                    </a:solidFill>
                    <a:latin typeface="Banburi"/>
                  </a:rPr>
                  <a:t> BIASA </a:t>
                </a:r>
                <a:r>
                  <a:rPr lang="en-US" sz="2200" i="1" dirty="0">
                    <a:solidFill>
                      <a:srgbClr val="2D3E70"/>
                    </a:solidFill>
                    <a:latin typeface="Banburi"/>
                  </a:rPr>
                  <a:t>THEN </a:t>
                </a:r>
                <a:r>
                  <a:rPr lang="en-US" sz="2200" dirty="0">
                    <a:solidFill>
                      <a:srgbClr val="2D3E70"/>
                    </a:solidFill>
                    <a:latin typeface="Banburi"/>
                  </a:rPr>
                  <a:t> </a:t>
                </a:r>
                <a:r>
                  <a:rPr lang="en-US" sz="2200" dirty="0" err="1">
                    <a:solidFill>
                      <a:srgbClr val="2D3E70"/>
                    </a:solidFill>
                    <a:latin typeface="Banburi"/>
                  </a:rPr>
                  <a:t>harga</a:t>
                </a:r>
                <a:r>
                  <a:rPr lang="en-US" sz="2200" dirty="0">
                    <a:solidFill>
                      <a:srgbClr val="2D3E70"/>
                    </a:solidFill>
                    <a:latin typeface="Banburi"/>
                  </a:rPr>
                  <a:t> </a:t>
                </a:r>
                <a:r>
                  <a:rPr lang="en-US" sz="2200" dirty="0" err="1">
                    <a:solidFill>
                      <a:srgbClr val="2D3E70"/>
                    </a:solidFill>
                    <a:latin typeface="Banburi"/>
                  </a:rPr>
                  <a:t>sewa</a:t>
                </a:r>
                <a:r>
                  <a:rPr lang="en-US" sz="2200" dirty="0">
                    <a:solidFill>
                      <a:srgbClr val="2D3E70"/>
                    </a:solidFill>
                    <a:latin typeface="Banburi"/>
                  </a:rPr>
                  <a:t> MURAH;</a:t>
                </a:r>
              </a:p>
              <a:p>
                <a:pPr lvl="0" algn="just">
                  <a:lnSpc>
                    <a:spcPts val="351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b="0" i="1" smtClean="0">
                          <a:solidFill>
                            <a:srgbClr val="2D3E7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200" b="0" i="1" smtClean="0">
                          <a:solidFill>
                            <a:srgbClr val="2D3E70"/>
                          </a:solidFill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US" sz="2200" b="0" i="1" smtClean="0">
                          <a:solidFill>
                            <a:srgbClr val="2D3E70"/>
                          </a:solidFill>
                          <a:latin typeface="Cambria Math" panose="02040503050406030204" pitchFamily="18" charset="0"/>
                        </a:rPr>
                        <m:t>𝑝𝑟𝑒𝑑𝑖𝑘𝑎𝑡</m:t>
                      </m:r>
                      <m:r>
                        <a:rPr lang="en-US" sz="2200" b="0" i="1" smtClean="0">
                          <a:solidFill>
                            <a:srgbClr val="2D3E70"/>
                          </a:solidFill>
                          <a:latin typeface="Cambria Math" panose="02040503050406030204" pitchFamily="18" charset="0"/>
                        </a:rPr>
                        <m:t>= µ </m:t>
                      </m:r>
                      <m:r>
                        <a:rPr lang="en-US" sz="2200" b="0" i="1" smtClean="0">
                          <a:solidFill>
                            <a:srgbClr val="2D3E70"/>
                          </a:solidFill>
                          <a:latin typeface="Cambria Math" panose="02040503050406030204" pitchFamily="18" charset="0"/>
                        </a:rPr>
                        <m:t>𝑗𝑎𝑟𝑎𝑘𝑘𝑒𝑘𝑎𝑚𝑝𝑢𝑠𝐷𝐸𝐾𝐴𝑇</m:t>
                      </m:r>
                      <m:r>
                        <a:rPr lang="en-US" sz="2200" dirty="0" smtClean="0">
                          <a:solidFill>
                            <a:srgbClr val="2D3E70"/>
                          </a:solidFill>
                          <a:latin typeface="Cambria Math" panose="02040503050406030204" pitchFamily="18" charset="0"/>
                        </a:rPr>
                        <m:t>∩</m:t>
                      </m:r>
                      <m:r>
                        <a:rPr lang="en-US" sz="2200" i="1" dirty="0" smtClean="0">
                          <a:solidFill>
                            <a:srgbClr val="2D3E70"/>
                          </a:solidFill>
                          <a:latin typeface="Cambria Math" panose="02040503050406030204" pitchFamily="18" charset="0"/>
                        </a:rPr>
                        <m:t>µ</m:t>
                      </m:r>
                      <m:r>
                        <m:rPr>
                          <m:sty m:val="p"/>
                        </m:rPr>
                        <a:rPr lang="en-US" sz="2200" b="0" i="0" dirty="0" smtClean="0">
                          <a:solidFill>
                            <a:srgbClr val="2D3E70"/>
                          </a:solidFill>
                          <a:latin typeface="Cambria Math" panose="02040503050406030204" pitchFamily="18" charset="0"/>
                        </a:rPr>
                        <m:t>luaskamarLUAS</m:t>
                      </m:r>
                      <m:r>
                        <a:rPr lang="en-US" sz="2200" dirty="0" smtClean="0">
                          <a:solidFill>
                            <a:srgbClr val="2D3E70"/>
                          </a:solidFill>
                          <a:latin typeface="Cambria Math" panose="02040503050406030204" pitchFamily="18" charset="0"/>
                        </a:rPr>
                        <m:t>∩</m:t>
                      </m:r>
                      <m:r>
                        <a:rPr lang="en-US" sz="2200" i="1" dirty="0" smtClean="0">
                          <a:solidFill>
                            <a:srgbClr val="2D3E70"/>
                          </a:solidFill>
                          <a:latin typeface="Cambria Math" panose="02040503050406030204" pitchFamily="18" charset="0"/>
                        </a:rPr>
                        <m:t>µ</m:t>
                      </m:r>
                      <m:r>
                        <a:rPr lang="en-US" sz="2200" b="0" i="1" dirty="0" smtClean="0">
                          <a:solidFill>
                            <a:srgbClr val="2D3E70"/>
                          </a:solidFill>
                          <a:latin typeface="Cambria Math" panose="02040503050406030204" pitchFamily="18" charset="0"/>
                        </a:rPr>
                        <m:t>𝑓𝑎𝑠𝑖𝑙𝑖𝑡𝑎𝑠𝐵𝑖𝑎𝑠𝑎</m:t>
                      </m:r>
                    </m:oMath>
                  </m:oMathPara>
                </a14:m>
                <a:endParaRPr lang="en-US" sz="2200" b="0" dirty="0">
                  <a:solidFill>
                    <a:srgbClr val="2D3E70"/>
                  </a:solidFill>
                  <a:latin typeface="Banburi"/>
                </a:endParaRPr>
              </a:p>
              <a:p>
                <a:pPr lvl="0" algn="just">
                  <a:lnSpc>
                    <a:spcPts val="3510"/>
                  </a:lnSpc>
                </a:pPr>
                <a:r>
                  <a:rPr lang="en-US" sz="2200" dirty="0">
                    <a:solidFill>
                      <a:srgbClr val="2D3E70"/>
                    </a:solidFill>
                    <a:latin typeface="Banburi"/>
                  </a:rPr>
                  <a:t>a-</a:t>
                </a:r>
                <a:r>
                  <a:rPr lang="en-US" sz="2200" dirty="0" err="1">
                    <a:solidFill>
                      <a:srgbClr val="2D3E70"/>
                    </a:solidFill>
                    <a:latin typeface="Banburi"/>
                  </a:rPr>
                  <a:t>predikat</a:t>
                </a:r>
                <a:r>
                  <a:rPr lang="en-US" sz="2200" dirty="0">
                    <a:solidFill>
                      <a:srgbClr val="2D3E70"/>
                    </a:solidFill>
                    <a:latin typeface="Banburi"/>
                  </a:rPr>
                  <a:t> = min ( 0.79;.0.75;.0.9 ) = 0.79</a:t>
                </a:r>
              </a:p>
              <a:p>
                <a:pPr lvl="0" algn="just">
                  <a:lnSpc>
                    <a:spcPts val="3510"/>
                  </a:lnSpc>
                </a:pPr>
                <a:r>
                  <a:rPr lang="en-US" sz="2200" dirty="0" err="1">
                    <a:solidFill>
                      <a:srgbClr val="2D3E70"/>
                    </a:solidFill>
                    <a:latin typeface="Banburi"/>
                  </a:rPr>
                  <a:t>Maka</a:t>
                </a:r>
                <a:r>
                  <a:rPr lang="en-US" sz="2200" dirty="0">
                    <a:solidFill>
                      <a:srgbClr val="2D3E70"/>
                    </a:solidFill>
                    <a:latin typeface="Banburi"/>
                  </a:rPr>
                  <a:t> a-</a:t>
                </a:r>
                <a:r>
                  <a:rPr lang="en-US" sz="2200" dirty="0" err="1">
                    <a:solidFill>
                      <a:srgbClr val="2D3E70"/>
                    </a:solidFill>
                    <a:latin typeface="Banburi"/>
                  </a:rPr>
                  <a:t>predikat</a:t>
                </a:r>
                <a:r>
                  <a:rPr lang="en-US" sz="2200" dirty="0">
                    <a:solidFill>
                      <a:srgbClr val="2D3E70"/>
                    </a:solidFill>
                    <a:latin typeface="Banburi"/>
                  </a:rPr>
                  <a:t> 1 = 0.79 </a:t>
                </a:r>
                <a:r>
                  <a:rPr lang="en-US" sz="2200" dirty="0" err="1">
                    <a:solidFill>
                      <a:srgbClr val="2D3E70"/>
                    </a:solidFill>
                    <a:latin typeface="Banburi"/>
                  </a:rPr>
                  <a:t>karena</a:t>
                </a:r>
                <a:r>
                  <a:rPr lang="en-US" sz="2200" dirty="0">
                    <a:solidFill>
                      <a:srgbClr val="2D3E70"/>
                    </a:solidFill>
                    <a:latin typeface="Banburi"/>
                  </a:rPr>
                  <a:t> </a:t>
                </a:r>
                <a:r>
                  <a:rPr lang="en-US" sz="2200" dirty="0" err="1">
                    <a:solidFill>
                      <a:srgbClr val="2D3E70"/>
                    </a:solidFill>
                    <a:latin typeface="Banburi"/>
                  </a:rPr>
                  <a:t>nilainya</a:t>
                </a:r>
                <a:r>
                  <a:rPr lang="en-US" sz="2200" dirty="0">
                    <a:solidFill>
                      <a:srgbClr val="2D3E70"/>
                    </a:solidFill>
                    <a:latin typeface="Banburi"/>
                  </a:rPr>
                  <a:t> paling minimum di rule </a:t>
                </a:r>
                <a:r>
                  <a:rPr lang="en-US" sz="2200" dirty="0" err="1">
                    <a:solidFill>
                      <a:srgbClr val="2D3E70"/>
                    </a:solidFill>
                    <a:latin typeface="Banburi"/>
                  </a:rPr>
                  <a:t>tersebut</a:t>
                </a:r>
                <a:r>
                  <a:rPr lang="en-US" sz="2200" dirty="0">
                    <a:solidFill>
                      <a:srgbClr val="2D3E70"/>
                    </a:solidFill>
                    <a:latin typeface="Banburi"/>
                  </a:rPr>
                  <a:t>, </a:t>
                </a:r>
                <a:r>
                  <a:rPr lang="en-US" sz="2200" dirty="0" err="1">
                    <a:solidFill>
                      <a:srgbClr val="2D3E70"/>
                    </a:solidFill>
                    <a:latin typeface="Banburi"/>
                  </a:rPr>
                  <a:t>kita</a:t>
                </a:r>
                <a:r>
                  <a:rPr lang="en-US" sz="2200" dirty="0">
                    <a:solidFill>
                      <a:srgbClr val="2D3E70"/>
                    </a:solidFill>
                    <a:latin typeface="Banburi"/>
                  </a:rPr>
                  <a:t> </a:t>
                </a:r>
                <a:r>
                  <a:rPr lang="en-US" sz="2200" dirty="0" err="1">
                    <a:solidFill>
                      <a:srgbClr val="2D3E70"/>
                    </a:solidFill>
                    <a:latin typeface="Banburi"/>
                  </a:rPr>
                  <a:t>mencari</a:t>
                </a:r>
                <a:r>
                  <a:rPr lang="en-US" sz="2200" dirty="0">
                    <a:solidFill>
                      <a:srgbClr val="2D3E70"/>
                    </a:solidFill>
                    <a:latin typeface="Banburi"/>
                  </a:rPr>
                  <a:t> </a:t>
                </a:r>
                <a:r>
                  <a:rPr lang="en-US" sz="2200" dirty="0" err="1">
                    <a:solidFill>
                      <a:srgbClr val="2D3E70"/>
                    </a:solidFill>
                    <a:latin typeface="Banburi"/>
                  </a:rPr>
                  <a:t>nilai</a:t>
                </a:r>
                <a:r>
                  <a:rPr lang="en-US" sz="2200" dirty="0">
                    <a:solidFill>
                      <a:srgbClr val="2D3E70"/>
                    </a:solidFill>
                    <a:latin typeface="Banburi"/>
                  </a:rPr>
                  <a:t> z </a:t>
                </a:r>
                <a:r>
                  <a:rPr lang="en-US" sz="2200" dirty="0" err="1">
                    <a:solidFill>
                      <a:srgbClr val="2D3E70"/>
                    </a:solidFill>
                    <a:latin typeface="Banburi"/>
                  </a:rPr>
                  <a:t>dengan</a:t>
                </a:r>
                <a:r>
                  <a:rPr lang="en-US" sz="2200" dirty="0">
                    <a:solidFill>
                      <a:srgbClr val="2D3E70"/>
                    </a:solidFill>
                    <a:latin typeface="Banburi"/>
                  </a:rPr>
                  <a:t> </a:t>
                </a:r>
                <a:r>
                  <a:rPr lang="en-US" sz="2200" dirty="0" err="1">
                    <a:solidFill>
                      <a:srgbClr val="2D3E70"/>
                    </a:solidFill>
                    <a:latin typeface="Banburi"/>
                  </a:rPr>
                  <a:t>perhitungan</a:t>
                </a:r>
                <a:r>
                  <a:rPr lang="en-US" sz="2200" dirty="0">
                    <a:solidFill>
                      <a:srgbClr val="2D3E70"/>
                    </a:solidFill>
                    <a:latin typeface="Banburi"/>
                  </a:rPr>
                  <a:t> </a:t>
                </a:r>
                <a:r>
                  <a:rPr lang="en-US" sz="2200" dirty="0" err="1">
                    <a:solidFill>
                      <a:srgbClr val="2D3E70"/>
                    </a:solidFill>
                    <a:latin typeface="Banburi"/>
                  </a:rPr>
                  <a:t>berikut</a:t>
                </a:r>
                <a:r>
                  <a:rPr lang="en-US" sz="2200" dirty="0">
                    <a:solidFill>
                      <a:srgbClr val="2D3E70"/>
                    </a:solidFill>
                    <a:latin typeface="Banburi"/>
                  </a:rPr>
                  <a:t> :</a:t>
                </a:r>
              </a:p>
              <a:p>
                <a:pPr lvl="0" algn="just">
                  <a:lnSpc>
                    <a:spcPts val="3510"/>
                  </a:lnSpc>
                </a:pPr>
                <a:endParaRPr lang="en-US" sz="2200" dirty="0">
                  <a:solidFill>
                    <a:srgbClr val="2D3E70"/>
                  </a:solidFill>
                  <a:latin typeface="Banburi"/>
                </a:endParaRPr>
              </a:p>
              <a:p>
                <a:pPr lvl="0" algn="just">
                  <a:lnSpc>
                    <a:spcPts val="351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b="0" i="1" smtClean="0">
                          <a:solidFill>
                            <a:srgbClr val="2D3E7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2200" b="0" i="1" smtClean="0">
                          <a:solidFill>
                            <a:srgbClr val="2D3E70"/>
                          </a:solidFill>
                          <a:latin typeface="Cambria Math" panose="02040503050406030204" pitchFamily="18" charset="0"/>
                        </a:rPr>
                        <m:t>1=</m:t>
                      </m:r>
                      <m:f>
                        <m:fPr>
                          <m:ctrlPr>
                            <a:rPr lang="en-US" sz="2200" b="0" i="1" smtClean="0">
                              <a:solidFill>
                                <a:srgbClr val="2D3E7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200" b="0" i="1" smtClean="0">
                              <a:solidFill>
                                <a:srgbClr val="2D3E70"/>
                              </a:solidFill>
                              <a:latin typeface="Cambria Math" panose="02040503050406030204" pitchFamily="18" charset="0"/>
                            </a:rPr>
                            <m:t>600−</m:t>
                          </m:r>
                          <m:r>
                            <a:rPr lang="en-US" sz="2200" b="0" i="1" smtClean="0">
                              <a:solidFill>
                                <a:srgbClr val="2D3E7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sz="2200" b="0" i="1" smtClean="0">
                              <a:solidFill>
                                <a:srgbClr val="2D3E70"/>
                              </a:solidFill>
                              <a:latin typeface="Cambria Math" panose="02040503050406030204" pitchFamily="18" charset="0"/>
                            </a:rPr>
                            <m:t>600−100</m:t>
                          </m:r>
                        </m:den>
                      </m:f>
                      <m:r>
                        <a:rPr lang="en-US" sz="2200" b="0" i="1" smtClean="0">
                          <a:solidFill>
                            <a:srgbClr val="2D3E70"/>
                          </a:solidFill>
                          <a:latin typeface="Cambria Math" panose="02040503050406030204" pitchFamily="18" charset="0"/>
                        </a:rPr>
                        <m:t>=0.79</m:t>
                      </m:r>
                    </m:oMath>
                  </m:oMathPara>
                </a14:m>
                <a:endParaRPr lang="en-US" sz="2200" b="0" dirty="0">
                  <a:solidFill>
                    <a:srgbClr val="2D3E70"/>
                  </a:solidFill>
                  <a:latin typeface="Banburi"/>
                </a:endParaRPr>
              </a:p>
              <a:p>
                <a:pPr lvl="0" algn="just">
                  <a:lnSpc>
                    <a:spcPts val="351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b="0" i="1" smtClean="0">
                          <a:solidFill>
                            <a:srgbClr val="2D3E70"/>
                          </a:solidFill>
                          <a:latin typeface="Cambria Math" panose="02040503050406030204" pitchFamily="18" charset="0"/>
                        </a:rPr>
                        <m:t>=600−</m:t>
                      </m:r>
                      <m:d>
                        <m:dPr>
                          <m:ctrlPr>
                            <a:rPr lang="en-US" sz="2200" b="0" i="1" smtClean="0">
                              <a:solidFill>
                                <a:srgbClr val="2D3E7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solidFill>
                                <a:srgbClr val="2D3E70"/>
                              </a:solidFill>
                              <a:latin typeface="Cambria Math" panose="02040503050406030204" pitchFamily="18" charset="0"/>
                            </a:rPr>
                            <m:t>500∗0.79</m:t>
                          </m:r>
                        </m:e>
                      </m:d>
                      <m:r>
                        <a:rPr lang="en-US" sz="2200" b="0" i="1" smtClean="0">
                          <a:solidFill>
                            <a:srgbClr val="2D3E70"/>
                          </a:solidFill>
                          <a:latin typeface="Cambria Math" panose="02040503050406030204" pitchFamily="18" charset="0"/>
                        </a:rPr>
                        <m:t>=285</m:t>
                      </m:r>
                    </m:oMath>
                  </m:oMathPara>
                </a14:m>
                <a:endParaRPr lang="en-US" sz="2200" dirty="0">
                  <a:solidFill>
                    <a:srgbClr val="2D3E70"/>
                  </a:solidFill>
                  <a:latin typeface="Banburi"/>
                </a:endParaRPr>
              </a:p>
              <a:p>
                <a:pPr lvl="0" algn="just">
                  <a:lnSpc>
                    <a:spcPts val="3510"/>
                  </a:lnSpc>
                </a:pPr>
                <a:r>
                  <a:rPr lang="en-US" sz="2200" dirty="0" err="1">
                    <a:solidFill>
                      <a:srgbClr val="2D3E70"/>
                    </a:solidFill>
                    <a:latin typeface="Banburi"/>
                  </a:rPr>
                  <a:t>Maka</a:t>
                </a:r>
                <a:r>
                  <a:rPr lang="en-US" sz="2200" dirty="0">
                    <a:solidFill>
                      <a:srgbClr val="2D3E70"/>
                    </a:solidFill>
                    <a:latin typeface="Banburi"/>
                  </a:rPr>
                  <a:t> </a:t>
                </a:r>
                <a:r>
                  <a:rPr lang="en-US" sz="2200" dirty="0" err="1">
                    <a:solidFill>
                      <a:srgbClr val="2D3E70"/>
                    </a:solidFill>
                    <a:latin typeface="Banburi"/>
                  </a:rPr>
                  <a:t>nilai</a:t>
                </a:r>
                <a:r>
                  <a:rPr lang="en-US" sz="2200" dirty="0">
                    <a:solidFill>
                      <a:srgbClr val="2D3E70"/>
                    </a:solidFill>
                    <a:latin typeface="Banburi"/>
                  </a:rPr>
                  <a:t> z1 </a:t>
                </a:r>
                <a:r>
                  <a:rPr lang="en-US" sz="2200" dirty="0" err="1">
                    <a:solidFill>
                      <a:srgbClr val="2D3E70"/>
                    </a:solidFill>
                    <a:latin typeface="Banburi"/>
                  </a:rPr>
                  <a:t>adalah</a:t>
                </a:r>
                <a:r>
                  <a:rPr lang="en-US" sz="2200" dirty="0">
                    <a:solidFill>
                      <a:srgbClr val="2D3E70"/>
                    </a:solidFill>
                    <a:latin typeface="Banburi"/>
                  </a:rPr>
                  <a:t> </a:t>
                </a:r>
                <a:r>
                  <a:rPr lang="en-US" sz="2200" dirty="0">
                    <a:latin typeface="Banburi"/>
                  </a:rPr>
                  <a:t>285</a:t>
                </a:r>
                <a:r>
                  <a:rPr lang="en-US" sz="2200" dirty="0">
                    <a:solidFill>
                      <a:schemeClr val="accent1"/>
                    </a:solidFill>
                    <a:latin typeface="Banburi"/>
                  </a:rPr>
                  <a:t> , </a:t>
                </a:r>
                <a:r>
                  <a:rPr lang="en-US" sz="2200" dirty="0" err="1">
                    <a:solidFill>
                      <a:srgbClr val="2D3E70"/>
                    </a:solidFill>
                    <a:latin typeface="Banburi"/>
                  </a:rPr>
                  <a:t>kemudian</a:t>
                </a:r>
                <a:r>
                  <a:rPr lang="en-US" sz="2200" dirty="0">
                    <a:solidFill>
                      <a:srgbClr val="2D3E70"/>
                    </a:solidFill>
                    <a:latin typeface="Banburi"/>
                  </a:rPr>
                  <a:t>  proses </a:t>
                </a:r>
                <a:r>
                  <a:rPr lang="en-US" sz="2200" dirty="0" err="1">
                    <a:solidFill>
                      <a:srgbClr val="2D3E70"/>
                    </a:solidFill>
                    <a:latin typeface="Banburi"/>
                  </a:rPr>
                  <a:t>terakhir</a:t>
                </a:r>
                <a:r>
                  <a:rPr lang="en-US" sz="2200" dirty="0">
                    <a:solidFill>
                      <a:srgbClr val="2D3E70"/>
                    </a:solidFill>
                    <a:latin typeface="Banburi"/>
                  </a:rPr>
                  <a:t> </a:t>
                </a:r>
                <a:r>
                  <a:rPr lang="en-US" sz="2200" dirty="0" err="1">
                    <a:solidFill>
                      <a:srgbClr val="2D3E70"/>
                    </a:solidFill>
                    <a:latin typeface="Banburi"/>
                  </a:rPr>
                  <a:t>mencari</a:t>
                </a:r>
                <a:r>
                  <a:rPr lang="en-US" sz="2200" dirty="0">
                    <a:solidFill>
                      <a:srgbClr val="2D3E70"/>
                    </a:solidFill>
                    <a:latin typeface="Banburi"/>
                  </a:rPr>
                  <a:t> </a:t>
                </a:r>
                <a:r>
                  <a:rPr lang="en-US" sz="2200" dirty="0" err="1">
                    <a:solidFill>
                      <a:srgbClr val="2D3E70"/>
                    </a:solidFill>
                    <a:latin typeface="Banburi"/>
                  </a:rPr>
                  <a:t>nilai</a:t>
                </a:r>
                <a:r>
                  <a:rPr lang="en-US" sz="2200" dirty="0">
                    <a:solidFill>
                      <a:srgbClr val="2D3E70"/>
                    </a:solidFill>
                    <a:latin typeface="Banburi"/>
                  </a:rPr>
                  <a:t> output </a:t>
                </a:r>
                <a:r>
                  <a:rPr lang="en-US" sz="2200" dirty="0" err="1">
                    <a:solidFill>
                      <a:srgbClr val="2D3E70"/>
                    </a:solidFill>
                    <a:latin typeface="Banburi"/>
                  </a:rPr>
                  <a:t>menggunakan</a:t>
                </a:r>
                <a:r>
                  <a:rPr lang="en-US" sz="2200" dirty="0">
                    <a:solidFill>
                      <a:srgbClr val="2D3E70"/>
                    </a:solidFill>
                    <a:latin typeface="Banburi"/>
                  </a:rPr>
                  <a:t> </a:t>
                </a:r>
                <a:r>
                  <a:rPr lang="en-US" sz="2200" dirty="0" err="1">
                    <a:solidFill>
                      <a:srgbClr val="2D3E70"/>
                    </a:solidFill>
                    <a:latin typeface="Banburi"/>
                  </a:rPr>
                  <a:t>rumus</a:t>
                </a:r>
                <a:r>
                  <a:rPr lang="en-US" sz="2200" dirty="0">
                    <a:solidFill>
                      <a:srgbClr val="2D3E70"/>
                    </a:solidFill>
                    <a:latin typeface="Banburi"/>
                  </a:rPr>
                  <a:t> </a:t>
                </a:r>
                <a:r>
                  <a:rPr lang="en-US" sz="2200" dirty="0" err="1">
                    <a:solidFill>
                      <a:srgbClr val="2D3E70"/>
                    </a:solidFill>
                    <a:latin typeface="Banburi"/>
                  </a:rPr>
                  <a:t>persamaan</a:t>
                </a:r>
                <a:r>
                  <a:rPr lang="en-US" sz="2200" dirty="0">
                    <a:solidFill>
                      <a:srgbClr val="2D3E70"/>
                    </a:solidFill>
                    <a:latin typeface="Banburi"/>
                  </a:rPr>
                  <a:t> 2</a:t>
                </a:r>
              </a:p>
              <a:p>
                <a:pPr lvl="0" algn="just">
                  <a:lnSpc>
                    <a:spcPts val="3510"/>
                  </a:lnSpc>
                </a:pPr>
                <a:endParaRPr lang="en-US" sz="2200" dirty="0">
                  <a:solidFill>
                    <a:srgbClr val="2D3E70"/>
                  </a:solidFill>
                  <a:latin typeface="Banburi"/>
                </a:endParaRPr>
              </a:p>
              <a:p>
                <a:pPr lvl="0" algn="just">
                  <a:lnSpc>
                    <a:spcPts val="351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b="0" i="1" smtClean="0">
                          <a:solidFill>
                            <a:srgbClr val="2D3E70"/>
                          </a:solidFill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sz="2200" b="0" i="1" smtClean="0">
                          <a:solidFill>
                            <a:srgbClr val="2D3E7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200" b="0" i="1" smtClean="0">
                              <a:solidFill>
                                <a:srgbClr val="2D3E7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200" b="0" i="1" smtClean="0">
                              <a:solidFill>
                                <a:srgbClr val="2D3E70"/>
                              </a:solidFill>
                              <a:latin typeface="Cambria Math" panose="02040503050406030204" pitchFamily="18" charset="0"/>
                            </a:rPr>
                            <m:t>2.446,4</m:t>
                          </m:r>
                        </m:num>
                        <m:den>
                          <m:r>
                            <a:rPr lang="en-US" sz="2200" b="0" i="1" smtClean="0">
                              <a:solidFill>
                                <a:srgbClr val="2D3E70"/>
                              </a:solidFill>
                              <a:latin typeface="Cambria Math" panose="02040503050406030204" pitchFamily="18" charset="0"/>
                            </a:rPr>
                            <m:t>9,06</m:t>
                          </m:r>
                        </m:den>
                      </m:f>
                      <m:r>
                        <a:rPr lang="en-US" sz="2200" b="0" i="1" smtClean="0">
                          <a:solidFill>
                            <a:srgbClr val="2D3E70"/>
                          </a:solidFill>
                          <a:latin typeface="Cambria Math" panose="02040503050406030204" pitchFamily="18" charset="0"/>
                        </a:rPr>
                        <m:t>=270</m:t>
                      </m:r>
                    </m:oMath>
                  </m:oMathPara>
                </a14:m>
                <a:endParaRPr lang="en-US" sz="2200" dirty="0">
                  <a:solidFill>
                    <a:srgbClr val="2D3E70"/>
                  </a:solidFill>
                  <a:latin typeface="Banburi"/>
                </a:endParaRPr>
              </a:p>
              <a:p>
                <a:pPr lvl="0" algn="just">
                  <a:lnSpc>
                    <a:spcPts val="3510"/>
                  </a:lnSpc>
                </a:pPr>
                <a:r>
                  <a:rPr lang="en-US" sz="2200" dirty="0" err="1">
                    <a:solidFill>
                      <a:srgbClr val="2D3E70"/>
                    </a:solidFill>
                    <a:latin typeface="Banburi"/>
                  </a:rPr>
                  <a:t>dengan</a:t>
                </a:r>
                <a:r>
                  <a:rPr lang="en-US" sz="2200" dirty="0">
                    <a:solidFill>
                      <a:srgbClr val="2D3E70"/>
                    </a:solidFill>
                    <a:latin typeface="Banburi"/>
                  </a:rPr>
                  <a:t> </a:t>
                </a:r>
                <a:r>
                  <a:rPr lang="en-US" sz="2200" dirty="0" err="1">
                    <a:solidFill>
                      <a:srgbClr val="2D3E70"/>
                    </a:solidFill>
                    <a:latin typeface="Banburi"/>
                  </a:rPr>
                  <a:t>menggunakan</a:t>
                </a:r>
                <a:r>
                  <a:rPr lang="en-US" sz="2200" dirty="0">
                    <a:solidFill>
                      <a:srgbClr val="2D3E70"/>
                    </a:solidFill>
                    <a:latin typeface="Banburi"/>
                  </a:rPr>
                  <a:t> </a:t>
                </a:r>
                <a:r>
                  <a:rPr lang="en-US" sz="2200" dirty="0" err="1">
                    <a:solidFill>
                      <a:srgbClr val="2D3E70"/>
                    </a:solidFill>
                    <a:latin typeface="Banburi"/>
                  </a:rPr>
                  <a:t>persamaan</a:t>
                </a:r>
                <a:r>
                  <a:rPr lang="en-US" sz="2200" dirty="0">
                    <a:solidFill>
                      <a:srgbClr val="2D3E70"/>
                    </a:solidFill>
                    <a:latin typeface="Banburi"/>
                  </a:rPr>
                  <a:t> 2 </a:t>
                </a:r>
                <a:r>
                  <a:rPr lang="en-US" sz="2200" dirty="0" err="1">
                    <a:solidFill>
                      <a:srgbClr val="2D3E70"/>
                    </a:solidFill>
                    <a:latin typeface="Banburi"/>
                  </a:rPr>
                  <a:t>maka</a:t>
                </a:r>
                <a:r>
                  <a:rPr lang="en-US" sz="2200" dirty="0">
                    <a:solidFill>
                      <a:srgbClr val="2D3E70"/>
                    </a:solidFill>
                    <a:latin typeface="Banburi"/>
                  </a:rPr>
                  <a:t> </a:t>
                </a:r>
                <a:r>
                  <a:rPr lang="en-US" sz="2200" dirty="0" err="1">
                    <a:solidFill>
                      <a:srgbClr val="2D3E70"/>
                    </a:solidFill>
                    <a:latin typeface="Banburi"/>
                  </a:rPr>
                  <a:t>didapat</a:t>
                </a:r>
                <a:r>
                  <a:rPr lang="en-US" sz="2200" dirty="0">
                    <a:solidFill>
                      <a:srgbClr val="2D3E70"/>
                    </a:solidFill>
                    <a:latin typeface="Banburi"/>
                  </a:rPr>
                  <a:t> </a:t>
                </a:r>
                <a:r>
                  <a:rPr lang="en-US" sz="2200" dirty="0" err="1">
                    <a:solidFill>
                      <a:srgbClr val="2D3E70"/>
                    </a:solidFill>
                    <a:latin typeface="Banburi"/>
                  </a:rPr>
                  <a:t>harga</a:t>
                </a:r>
                <a:r>
                  <a:rPr lang="en-US" sz="2200" dirty="0">
                    <a:solidFill>
                      <a:srgbClr val="2D3E70"/>
                    </a:solidFill>
                    <a:latin typeface="Banburi"/>
                  </a:rPr>
                  <a:t> </a:t>
                </a:r>
                <a:r>
                  <a:rPr lang="en-US" sz="2200" dirty="0" err="1">
                    <a:solidFill>
                      <a:srgbClr val="2D3E70"/>
                    </a:solidFill>
                    <a:latin typeface="Banburi"/>
                  </a:rPr>
                  <a:t>sewa</a:t>
                </a:r>
                <a:r>
                  <a:rPr lang="en-US" sz="2200" dirty="0">
                    <a:solidFill>
                      <a:srgbClr val="2D3E70"/>
                    </a:solidFill>
                    <a:latin typeface="Banburi"/>
                  </a:rPr>
                  <a:t> </a:t>
                </a:r>
                <a:r>
                  <a:rPr lang="en-US" sz="2200" dirty="0" err="1">
                    <a:solidFill>
                      <a:srgbClr val="2D3E70"/>
                    </a:solidFill>
                    <a:latin typeface="Banburi"/>
                  </a:rPr>
                  <a:t>yaitu</a:t>
                </a:r>
                <a:r>
                  <a:rPr lang="en-US" sz="2200" dirty="0">
                    <a:solidFill>
                      <a:srgbClr val="2D3E70"/>
                    </a:solidFill>
                    <a:latin typeface="Banburi"/>
                  </a:rPr>
                  <a:t> 270. Dan </a:t>
                </a:r>
                <a:r>
                  <a:rPr lang="en-US" sz="2200" dirty="0" err="1">
                    <a:solidFill>
                      <a:srgbClr val="2D3E70"/>
                    </a:solidFill>
                    <a:latin typeface="Banburi"/>
                  </a:rPr>
                  <a:t>jika</a:t>
                </a:r>
                <a:r>
                  <a:rPr lang="en-US" sz="2200" dirty="0">
                    <a:solidFill>
                      <a:srgbClr val="2D3E70"/>
                    </a:solidFill>
                    <a:latin typeface="Banburi"/>
                  </a:rPr>
                  <a:t> </a:t>
                </a:r>
                <a:r>
                  <a:rPr lang="en-US" sz="2200" dirty="0" err="1">
                    <a:solidFill>
                      <a:srgbClr val="2D3E70"/>
                    </a:solidFill>
                    <a:latin typeface="Banburi"/>
                  </a:rPr>
                  <a:t>diubah</a:t>
                </a:r>
                <a:r>
                  <a:rPr lang="en-US" sz="2200" dirty="0">
                    <a:solidFill>
                      <a:srgbClr val="2D3E70"/>
                    </a:solidFill>
                    <a:latin typeface="Banburi"/>
                  </a:rPr>
                  <a:t> </a:t>
                </a:r>
                <a:r>
                  <a:rPr lang="en-US" sz="2200" dirty="0" err="1">
                    <a:solidFill>
                      <a:srgbClr val="2D3E70"/>
                    </a:solidFill>
                    <a:latin typeface="Banburi"/>
                  </a:rPr>
                  <a:t>ke</a:t>
                </a:r>
                <a:r>
                  <a:rPr lang="en-US" sz="2200" dirty="0">
                    <a:solidFill>
                      <a:srgbClr val="2D3E70"/>
                    </a:solidFill>
                    <a:latin typeface="Banburi"/>
                  </a:rPr>
                  <a:t> </a:t>
                </a:r>
                <a:r>
                  <a:rPr lang="en-US" sz="2200" dirty="0" err="1">
                    <a:solidFill>
                      <a:srgbClr val="2D3E70"/>
                    </a:solidFill>
                    <a:latin typeface="Banburi"/>
                  </a:rPr>
                  <a:t>bentuk</a:t>
                </a:r>
                <a:r>
                  <a:rPr lang="en-US" sz="2200" dirty="0">
                    <a:solidFill>
                      <a:srgbClr val="2D3E70"/>
                    </a:solidFill>
                    <a:latin typeface="Banburi"/>
                  </a:rPr>
                  <a:t> rupiah </a:t>
                </a:r>
                <a:r>
                  <a:rPr lang="en-US" sz="2200" dirty="0" err="1">
                    <a:solidFill>
                      <a:srgbClr val="2D3E70"/>
                    </a:solidFill>
                    <a:latin typeface="Banburi"/>
                  </a:rPr>
                  <a:t>menjadi</a:t>
                </a:r>
                <a:r>
                  <a:rPr lang="en-US" sz="2200" dirty="0">
                    <a:solidFill>
                      <a:srgbClr val="2D3E70"/>
                    </a:solidFill>
                    <a:latin typeface="Banburi"/>
                  </a:rPr>
                  <a:t> Rp.270.000. </a:t>
                </a:r>
                <a:r>
                  <a:rPr lang="en-US" sz="2200" dirty="0" err="1">
                    <a:solidFill>
                      <a:srgbClr val="2D3E70"/>
                    </a:solidFill>
                    <a:latin typeface="Banburi"/>
                  </a:rPr>
                  <a:t>Sehingga</a:t>
                </a:r>
                <a:r>
                  <a:rPr lang="en-US" sz="2200" dirty="0">
                    <a:solidFill>
                      <a:srgbClr val="2D3E70"/>
                    </a:solidFill>
                    <a:latin typeface="Banburi"/>
                  </a:rPr>
                  <a:t> </a:t>
                </a:r>
                <a:r>
                  <a:rPr lang="en-US" sz="2200" dirty="0" err="1">
                    <a:solidFill>
                      <a:srgbClr val="2D3E70"/>
                    </a:solidFill>
                    <a:latin typeface="Banburi"/>
                  </a:rPr>
                  <a:t>hasil</a:t>
                </a:r>
                <a:r>
                  <a:rPr lang="en-US" sz="2200" dirty="0">
                    <a:solidFill>
                      <a:srgbClr val="2D3E70"/>
                    </a:solidFill>
                    <a:latin typeface="Banburi"/>
                  </a:rPr>
                  <a:t> </a:t>
                </a:r>
                <a:r>
                  <a:rPr lang="en-US" sz="2200" dirty="0" err="1">
                    <a:solidFill>
                      <a:srgbClr val="2D3E70"/>
                    </a:solidFill>
                    <a:latin typeface="Banburi"/>
                  </a:rPr>
                  <a:t>perhitungan</a:t>
                </a:r>
                <a:r>
                  <a:rPr lang="en-US" sz="2200" dirty="0">
                    <a:solidFill>
                      <a:srgbClr val="2D3E70"/>
                    </a:solidFill>
                    <a:latin typeface="Banburi"/>
                  </a:rPr>
                  <a:t> </a:t>
                </a:r>
                <a:r>
                  <a:rPr lang="en-US" sz="2200" dirty="0" err="1">
                    <a:solidFill>
                      <a:srgbClr val="2D3E70"/>
                    </a:solidFill>
                    <a:latin typeface="Banburi"/>
                  </a:rPr>
                  <a:t>apikasi</a:t>
                </a:r>
                <a:r>
                  <a:rPr lang="en-US" sz="2200" dirty="0">
                    <a:solidFill>
                      <a:srgbClr val="2D3E70"/>
                    </a:solidFill>
                    <a:latin typeface="Banburi"/>
                  </a:rPr>
                  <a:t> dan manual </a:t>
                </a:r>
                <a:r>
                  <a:rPr lang="en-US" sz="2200" dirty="0" err="1">
                    <a:solidFill>
                      <a:srgbClr val="2D3E70"/>
                    </a:solidFill>
                    <a:latin typeface="Banburi"/>
                  </a:rPr>
                  <a:t>memiliki</a:t>
                </a:r>
                <a:r>
                  <a:rPr lang="en-US" sz="2200" dirty="0">
                    <a:solidFill>
                      <a:srgbClr val="2D3E70"/>
                    </a:solidFill>
                    <a:latin typeface="Banburi"/>
                  </a:rPr>
                  <a:t> output yang </a:t>
                </a:r>
                <a:r>
                  <a:rPr lang="en-US" sz="2200" dirty="0" err="1">
                    <a:solidFill>
                      <a:srgbClr val="2D3E70"/>
                    </a:solidFill>
                    <a:latin typeface="Banburi"/>
                  </a:rPr>
                  <a:t>sama</a:t>
                </a:r>
                <a:r>
                  <a:rPr lang="en-US" sz="2200" dirty="0">
                    <a:solidFill>
                      <a:srgbClr val="2D3E70"/>
                    </a:solidFill>
                    <a:latin typeface="Banburi"/>
                  </a:rPr>
                  <a:t>.</a:t>
                </a:r>
              </a:p>
              <a:p>
                <a:pPr lvl="0" algn="just">
                  <a:lnSpc>
                    <a:spcPts val="3510"/>
                  </a:lnSpc>
                </a:pPr>
                <a:endParaRPr lang="en-US" sz="2200" dirty="0">
                  <a:solidFill>
                    <a:srgbClr val="2D3E70"/>
                  </a:solidFill>
                  <a:latin typeface="Banburi"/>
                </a:endParaRPr>
              </a:p>
              <a:p>
                <a:pPr lvl="0" algn="just">
                  <a:lnSpc>
                    <a:spcPts val="3510"/>
                  </a:lnSpc>
                </a:pPr>
                <a:endParaRPr lang="en-US" sz="2200" b="0" dirty="0">
                  <a:solidFill>
                    <a:srgbClr val="2D3E70"/>
                  </a:solidFill>
                  <a:latin typeface="Banburi"/>
                </a:endParaRPr>
              </a:p>
              <a:p>
                <a:pPr lvl="0" algn="just">
                  <a:lnSpc>
                    <a:spcPts val="3510"/>
                  </a:lnSpc>
                </a:pPr>
                <a:endParaRPr lang="en-US" sz="2200" dirty="0">
                  <a:solidFill>
                    <a:srgbClr val="2D3E70"/>
                  </a:solidFill>
                  <a:latin typeface="Banburi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238D45F-5ED4-FE06-212E-1E6C1FB66E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2903" y="1326949"/>
                <a:ext cx="9868204" cy="9425657"/>
              </a:xfrm>
              <a:prstGeom prst="rect">
                <a:avLst/>
              </a:prstGeom>
              <a:blipFill>
                <a:blip r:embed="rId11"/>
                <a:stretch>
                  <a:fillRect l="-2594" t="-1423" r="-1729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B764432C-426F-B2D6-965F-F67F8A1CAC6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55210" y="1756595"/>
            <a:ext cx="7214950" cy="200551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A11D665F-516B-4F4D-5ADD-23376302B02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70153" y="3523513"/>
            <a:ext cx="7214950" cy="617908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925" b="-9925"/>
            </a:stretch>
          </a:blipFill>
        </p:spPr>
      </p:sp>
      <p:sp>
        <p:nvSpPr>
          <p:cNvPr id="3" name="Freeform 3"/>
          <p:cNvSpPr/>
          <p:nvPr/>
        </p:nvSpPr>
        <p:spPr>
          <a:xfrm flipH="1" flipV="1">
            <a:off x="-2114733" y="-2019300"/>
            <a:ext cx="9329683" cy="4571545"/>
          </a:xfrm>
          <a:custGeom>
            <a:avLst/>
            <a:gdLst/>
            <a:ahLst/>
            <a:cxnLst/>
            <a:rect l="l" t="t" r="r" b="b"/>
            <a:pathLst>
              <a:path w="9329683" h="4571545">
                <a:moveTo>
                  <a:pt x="9329682" y="4571545"/>
                </a:moveTo>
                <a:lnTo>
                  <a:pt x="0" y="4571545"/>
                </a:lnTo>
                <a:lnTo>
                  <a:pt x="0" y="0"/>
                </a:lnTo>
                <a:lnTo>
                  <a:pt x="9329682" y="0"/>
                </a:lnTo>
                <a:lnTo>
                  <a:pt x="9329682" y="4571545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Freeform 4"/>
          <p:cNvSpPr/>
          <p:nvPr/>
        </p:nvSpPr>
        <p:spPr>
          <a:xfrm rot="599813">
            <a:off x="11247990" y="6477022"/>
            <a:ext cx="10311063" cy="8145740"/>
          </a:xfrm>
          <a:custGeom>
            <a:avLst/>
            <a:gdLst/>
            <a:ahLst/>
            <a:cxnLst/>
            <a:rect l="l" t="t" r="r" b="b"/>
            <a:pathLst>
              <a:path w="10311063" h="8145740">
                <a:moveTo>
                  <a:pt x="0" y="0"/>
                </a:moveTo>
                <a:lnTo>
                  <a:pt x="10311063" y="0"/>
                </a:lnTo>
                <a:lnTo>
                  <a:pt x="10311063" y="8145740"/>
                </a:lnTo>
                <a:lnTo>
                  <a:pt x="0" y="814574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5" name="Freeform 5"/>
          <p:cNvSpPr/>
          <p:nvPr/>
        </p:nvSpPr>
        <p:spPr>
          <a:xfrm>
            <a:off x="15905695" y="7144299"/>
            <a:ext cx="427267" cy="411069"/>
          </a:xfrm>
          <a:custGeom>
            <a:avLst/>
            <a:gdLst/>
            <a:ahLst/>
            <a:cxnLst/>
            <a:rect l="l" t="t" r="r" b="b"/>
            <a:pathLst>
              <a:path w="427267" h="411069">
                <a:moveTo>
                  <a:pt x="0" y="0"/>
                </a:moveTo>
                <a:lnTo>
                  <a:pt x="427267" y="0"/>
                </a:lnTo>
                <a:lnTo>
                  <a:pt x="427267" y="411069"/>
                </a:lnTo>
                <a:lnTo>
                  <a:pt x="0" y="41106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r="-234639"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-651290" y="736801"/>
            <a:ext cx="5387252" cy="590148"/>
            <a:chOff x="0" y="0"/>
            <a:chExt cx="1418865" cy="15543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418865" cy="155430"/>
            </a:xfrm>
            <a:custGeom>
              <a:avLst/>
              <a:gdLst/>
              <a:ahLst/>
              <a:cxnLst/>
              <a:rect l="l" t="t" r="r" b="b"/>
              <a:pathLst>
                <a:path w="1418865" h="155430">
                  <a:moveTo>
                    <a:pt x="73291" y="0"/>
                  </a:moveTo>
                  <a:lnTo>
                    <a:pt x="1345573" y="0"/>
                  </a:lnTo>
                  <a:cubicBezTo>
                    <a:pt x="1386051" y="0"/>
                    <a:pt x="1418865" y="32814"/>
                    <a:pt x="1418865" y="73291"/>
                  </a:cubicBezTo>
                  <a:lnTo>
                    <a:pt x="1418865" y="82139"/>
                  </a:lnTo>
                  <a:cubicBezTo>
                    <a:pt x="1418865" y="122616"/>
                    <a:pt x="1386051" y="155430"/>
                    <a:pt x="1345573" y="155430"/>
                  </a:cubicBezTo>
                  <a:lnTo>
                    <a:pt x="73291" y="155430"/>
                  </a:lnTo>
                  <a:cubicBezTo>
                    <a:pt x="32814" y="155430"/>
                    <a:pt x="0" y="122616"/>
                    <a:pt x="0" y="82139"/>
                  </a:cubicBezTo>
                  <a:lnTo>
                    <a:pt x="0" y="73291"/>
                  </a:lnTo>
                  <a:cubicBezTo>
                    <a:pt x="0" y="32814"/>
                    <a:pt x="32814" y="0"/>
                    <a:pt x="73291" y="0"/>
                  </a:cubicBezTo>
                  <a:close/>
                </a:path>
              </a:pathLst>
            </a:custGeom>
            <a:solidFill>
              <a:srgbClr val="F1C636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38100"/>
              <a:ext cx="1418865" cy="1173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0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-803690" y="584401"/>
            <a:ext cx="5387252" cy="590148"/>
            <a:chOff x="0" y="0"/>
            <a:chExt cx="1418865" cy="15543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418865" cy="155430"/>
            </a:xfrm>
            <a:custGeom>
              <a:avLst/>
              <a:gdLst/>
              <a:ahLst/>
              <a:cxnLst/>
              <a:rect l="l" t="t" r="r" b="b"/>
              <a:pathLst>
                <a:path w="1418865" h="155430">
                  <a:moveTo>
                    <a:pt x="73291" y="0"/>
                  </a:moveTo>
                  <a:lnTo>
                    <a:pt x="1345573" y="0"/>
                  </a:lnTo>
                  <a:cubicBezTo>
                    <a:pt x="1386051" y="0"/>
                    <a:pt x="1418865" y="32814"/>
                    <a:pt x="1418865" y="73291"/>
                  </a:cubicBezTo>
                  <a:lnTo>
                    <a:pt x="1418865" y="82139"/>
                  </a:lnTo>
                  <a:cubicBezTo>
                    <a:pt x="1418865" y="122616"/>
                    <a:pt x="1386051" y="155430"/>
                    <a:pt x="1345573" y="155430"/>
                  </a:cubicBezTo>
                  <a:lnTo>
                    <a:pt x="73291" y="155430"/>
                  </a:lnTo>
                  <a:cubicBezTo>
                    <a:pt x="32814" y="155430"/>
                    <a:pt x="0" y="122616"/>
                    <a:pt x="0" y="82139"/>
                  </a:cubicBezTo>
                  <a:lnTo>
                    <a:pt x="0" y="73291"/>
                  </a:lnTo>
                  <a:cubicBezTo>
                    <a:pt x="0" y="32814"/>
                    <a:pt x="32814" y="0"/>
                    <a:pt x="73291" y="0"/>
                  </a:cubicBezTo>
                  <a:close/>
                </a:path>
              </a:pathLst>
            </a:custGeom>
            <a:solidFill>
              <a:srgbClr val="E8EBF4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38100"/>
              <a:ext cx="1418865" cy="1173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00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5746774" y="9264851"/>
            <a:ext cx="5387252" cy="590148"/>
            <a:chOff x="0" y="0"/>
            <a:chExt cx="1418865" cy="15543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418865" cy="155430"/>
            </a:xfrm>
            <a:custGeom>
              <a:avLst/>
              <a:gdLst/>
              <a:ahLst/>
              <a:cxnLst/>
              <a:rect l="l" t="t" r="r" b="b"/>
              <a:pathLst>
                <a:path w="1418865" h="155430">
                  <a:moveTo>
                    <a:pt x="73291" y="0"/>
                  </a:moveTo>
                  <a:lnTo>
                    <a:pt x="1345573" y="0"/>
                  </a:lnTo>
                  <a:cubicBezTo>
                    <a:pt x="1386051" y="0"/>
                    <a:pt x="1418865" y="32814"/>
                    <a:pt x="1418865" y="73291"/>
                  </a:cubicBezTo>
                  <a:lnTo>
                    <a:pt x="1418865" y="82139"/>
                  </a:lnTo>
                  <a:cubicBezTo>
                    <a:pt x="1418865" y="122616"/>
                    <a:pt x="1386051" y="155430"/>
                    <a:pt x="1345573" y="155430"/>
                  </a:cubicBezTo>
                  <a:lnTo>
                    <a:pt x="73291" y="155430"/>
                  </a:lnTo>
                  <a:cubicBezTo>
                    <a:pt x="32814" y="155430"/>
                    <a:pt x="0" y="122616"/>
                    <a:pt x="0" y="82139"/>
                  </a:cubicBezTo>
                  <a:lnTo>
                    <a:pt x="0" y="73291"/>
                  </a:lnTo>
                  <a:cubicBezTo>
                    <a:pt x="0" y="32814"/>
                    <a:pt x="32814" y="0"/>
                    <a:pt x="73291" y="0"/>
                  </a:cubicBezTo>
                  <a:close/>
                </a:path>
              </a:pathLst>
            </a:custGeom>
            <a:solidFill>
              <a:srgbClr val="F1C636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38100"/>
              <a:ext cx="1418865" cy="1173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00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5594374" y="9112451"/>
            <a:ext cx="5387252" cy="590148"/>
            <a:chOff x="0" y="0"/>
            <a:chExt cx="1418865" cy="15543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418865" cy="155430"/>
            </a:xfrm>
            <a:custGeom>
              <a:avLst/>
              <a:gdLst/>
              <a:ahLst/>
              <a:cxnLst/>
              <a:rect l="l" t="t" r="r" b="b"/>
              <a:pathLst>
                <a:path w="1418865" h="155430">
                  <a:moveTo>
                    <a:pt x="73291" y="0"/>
                  </a:moveTo>
                  <a:lnTo>
                    <a:pt x="1345573" y="0"/>
                  </a:lnTo>
                  <a:cubicBezTo>
                    <a:pt x="1386051" y="0"/>
                    <a:pt x="1418865" y="32814"/>
                    <a:pt x="1418865" y="73291"/>
                  </a:cubicBezTo>
                  <a:lnTo>
                    <a:pt x="1418865" y="82139"/>
                  </a:lnTo>
                  <a:cubicBezTo>
                    <a:pt x="1418865" y="122616"/>
                    <a:pt x="1386051" y="155430"/>
                    <a:pt x="1345573" y="155430"/>
                  </a:cubicBezTo>
                  <a:lnTo>
                    <a:pt x="73291" y="155430"/>
                  </a:lnTo>
                  <a:cubicBezTo>
                    <a:pt x="32814" y="155430"/>
                    <a:pt x="0" y="122616"/>
                    <a:pt x="0" y="82139"/>
                  </a:cubicBezTo>
                  <a:lnTo>
                    <a:pt x="0" y="73291"/>
                  </a:lnTo>
                  <a:cubicBezTo>
                    <a:pt x="0" y="32814"/>
                    <a:pt x="32814" y="0"/>
                    <a:pt x="73291" y="0"/>
                  </a:cubicBezTo>
                  <a:close/>
                </a:path>
              </a:pathLst>
            </a:custGeom>
            <a:solidFill>
              <a:srgbClr val="E8EBF4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38100"/>
              <a:ext cx="1418865" cy="1173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00"/>
                </a:lnSpc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10149577" y="768349"/>
            <a:ext cx="7109723" cy="2693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000"/>
              </a:lnSpc>
              <a:spcBef>
                <a:spcPct val="0"/>
              </a:spcBef>
            </a:pPr>
            <a:r>
              <a:rPr lang="en-US" sz="2000" dirty="0">
                <a:solidFill>
                  <a:srgbClr val="2D3E70"/>
                </a:solidFill>
                <a:latin typeface="Banburi Bold"/>
              </a:rPr>
              <a:t>Teknik </a:t>
            </a:r>
            <a:r>
              <a:rPr lang="en-US" sz="2000" dirty="0" err="1">
                <a:solidFill>
                  <a:srgbClr val="2D3E70"/>
                </a:solidFill>
                <a:latin typeface="Banburi Bold"/>
              </a:rPr>
              <a:t>Informatika</a:t>
            </a:r>
            <a:endParaRPr lang="en-US" sz="2000" dirty="0">
              <a:solidFill>
                <a:srgbClr val="2D3E70"/>
              </a:solidFill>
              <a:latin typeface="Banburi Bold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5905695" y="9296400"/>
            <a:ext cx="2008858" cy="2693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000"/>
              </a:lnSpc>
              <a:spcBef>
                <a:spcPct val="0"/>
              </a:spcBef>
            </a:pPr>
            <a:r>
              <a:rPr lang="en-US" sz="2000" dirty="0">
                <a:solidFill>
                  <a:srgbClr val="2D3E70"/>
                </a:solidFill>
                <a:latin typeface="Banburi Bold"/>
              </a:rPr>
              <a:t>Halaman 15</a:t>
            </a:r>
          </a:p>
        </p:txBody>
      </p:sp>
      <p:sp>
        <p:nvSpPr>
          <p:cNvPr id="24" name="Freeform 24"/>
          <p:cNvSpPr/>
          <p:nvPr/>
        </p:nvSpPr>
        <p:spPr>
          <a:xfrm>
            <a:off x="15905695" y="3665874"/>
            <a:ext cx="1586057" cy="838628"/>
          </a:xfrm>
          <a:custGeom>
            <a:avLst/>
            <a:gdLst/>
            <a:ahLst/>
            <a:cxnLst/>
            <a:rect l="l" t="t" r="r" b="b"/>
            <a:pathLst>
              <a:path w="1586057" h="838628">
                <a:moveTo>
                  <a:pt x="0" y="0"/>
                </a:moveTo>
                <a:lnTo>
                  <a:pt x="1586056" y="0"/>
                </a:lnTo>
                <a:lnTo>
                  <a:pt x="1586056" y="838627"/>
                </a:lnTo>
                <a:lnTo>
                  <a:pt x="0" y="83862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2" name="TextBox 12">
            <a:extLst>
              <a:ext uri="{FF2B5EF4-FFF2-40B4-BE49-F238E27FC236}">
                <a16:creationId xmlns:a16="http://schemas.microsoft.com/office/drawing/2014/main" id="{98A3A8D0-41E7-F4C6-3ACA-482B2CD9754C}"/>
              </a:ext>
            </a:extLst>
          </p:cNvPr>
          <p:cNvSpPr txBox="1"/>
          <p:nvPr/>
        </p:nvSpPr>
        <p:spPr>
          <a:xfrm>
            <a:off x="520574" y="788756"/>
            <a:ext cx="4894387" cy="2693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000"/>
              </a:lnSpc>
              <a:spcBef>
                <a:spcPct val="0"/>
              </a:spcBef>
            </a:pPr>
            <a:r>
              <a:rPr lang="en-US" sz="2000" dirty="0">
                <a:solidFill>
                  <a:srgbClr val="2D3E70"/>
                </a:solidFill>
                <a:latin typeface="Banburi Bold"/>
              </a:rPr>
              <a:t>Universitas </a:t>
            </a:r>
            <a:r>
              <a:rPr lang="en-US" sz="2000" dirty="0" err="1">
                <a:solidFill>
                  <a:srgbClr val="2D3E70"/>
                </a:solidFill>
                <a:latin typeface="Banburi Bold"/>
              </a:rPr>
              <a:t>Binaniaga</a:t>
            </a:r>
            <a:r>
              <a:rPr lang="en-US" sz="2000" dirty="0">
                <a:solidFill>
                  <a:srgbClr val="2D3E70"/>
                </a:solidFill>
                <a:latin typeface="Banburi Bold"/>
              </a:rPr>
              <a:t> Indonesia</a:t>
            </a:r>
          </a:p>
        </p:txBody>
      </p:sp>
      <p:sp>
        <p:nvSpPr>
          <p:cNvPr id="20" name="TextBox 24">
            <a:extLst>
              <a:ext uri="{FF2B5EF4-FFF2-40B4-BE49-F238E27FC236}">
                <a16:creationId xmlns:a16="http://schemas.microsoft.com/office/drawing/2014/main" id="{18804DEE-F40F-81FB-0FF7-BAB46CD0D16A}"/>
              </a:ext>
            </a:extLst>
          </p:cNvPr>
          <p:cNvSpPr txBox="1"/>
          <p:nvPr/>
        </p:nvSpPr>
        <p:spPr>
          <a:xfrm>
            <a:off x="962736" y="2302704"/>
            <a:ext cx="14876995" cy="13465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lvl="0" indent="-342900" algn="just">
              <a:lnSpc>
                <a:spcPts val="3510"/>
              </a:lnSpc>
              <a:buFont typeface="Wingdings" panose="05000000000000000000" pitchFamily="2" charset="2"/>
              <a:buChar char="q"/>
            </a:pPr>
            <a:r>
              <a:rPr lang="en-US" sz="2200" b="1" i="1" dirty="0">
                <a:solidFill>
                  <a:srgbClr val="2D3E70"/>
                </a:solidFill>
                <a:latin typeface="Banburi"/>
              </a:rPr>
              <a:t>Black Box testing</a:t>
            </a:r>
          </a:p>
          <a:p>
            <a:pPr lvl="0" algn="just">
              <a:lnSpc>
                <a:spcPts val="3510"/>
              </a:lnSpc>
            </a:pPr>
            <a:r>
              <a:rPr lang="en-US" sz="2200" dirty="0" err="1">
                <a:solidFill>
                  <a:srgbClr val="2D3E70"/>
                </a:solidFill>
                <a:latin typeface="Banburi"/>
              </a:rPr>
              <a:t>Merupakan</a:t>
            </a:r>
            <a:r>
              <a:rPr lang="en-US" sz="2200" dirty="0">
                <a:solidFill>
                  <a:srgbClr val="2D3E70"/>
                </a:solidFill>
                <a:latin typeface="Banburi"/>
              </a:rPr>
              <a:t> proses  </a:t>
            </a:r>
            <a:r>
              <a:rPr lang="en-US" sz="2200" dirty="0" err="1">
                <a:solidFill>
                  <a:srgbClr val="2D3E70"/>
                </a:solidFill>
                <a:latin typeface="Banburi"/>
              </a:rPr>
              <a:t>pengujian</a:t>
            </a:r>
            <a:r>
              <a:rPr lang="en-US" sz="2200" dirty="0">
                <a:solidFill>
                  <a:srgbClr val="2D3E70"/>
                </a:solidFill>
                <a:latin typeface="Banburi"/>
              </a:rPr>
              <a:t> yang </a:t>
            </a:r>
            <a:r>
              <a:rPr lang="en-US" sz="2200" dirty="0" err="1">
                <a:solidFill>
                  <a:srgbClr val="2D3E70"/>
                </a:solidFill>
                <a:latin typeface="Banburi"/>
              </a:rPr>
              <a:t>berkaitan</a:t>
            </a:r>
            <a:r>
              <a:rPr lang="en-US" sz="2200" dirty="0">
                <a:solidFill>
                  <a:srgbClr val="2D3E70"/>
                </a:solidFill>
                <a:latin typeface="Banburi"/>
              </a:rPr>
              <a:t> </a:t>
            </a:r>
            <a:r>
              <a:rPr lang="en-US" sz="2200" dirty="0" err="1">
                <a:solidFill>
                  <a:srgbClr val="2D3E70"/>
                </a:solidFill>
                <a:latin typeface="Banburi"/>
              </a:rPr>
              <a:t>dengan</a:t>
            </a:r>
            <a:r>
              <a:rPr lang="en-US" sz="2200" dirty="0">
                <a:solidFill>
                  <a:srgbClr val="2D3E70"/>
                </a:solidFill>
                <a:latin typeface="Banburi"/>
              </a:rPr>
              <a:t> user interface program </a:t>
            </a:r>
            <a:r>
              <a:rPr lang="en-US" sz="2200" dirty="0" err="1">
                <a:solidFill>
                  <a:srgbClr val="2D3E70"/>
                </a:solidFill>
                <a:latin typeface="Banburi"/>
              </a:rPr>
              <a:t>apakah</a:t>
            </a:r>
            <a:r>
              <a:rPr lang="en-US" sz="2200" dirty="0">
                <a:solidFill>
                  <a:srgbClr val="2D3E70"/>
                </a:solidFill>
                <a:latin typeface="Banburi"/>
              </a:rPr>
              <a:t> </a:t>
            </a:r>
            <a:r>
              <a:rPr lang="en-US" sz="2200" dirty="0" err="1">
                <a:solidFill>
                  <a:srgbClr val="2D3E70"/>
                </a:solidFill>
                <a:latin typeface="Banburi"/>
              </a:rPr>
              <a:t>dapat</a:t>
            </a:r>
            <a:r>
              <a:rPr lang="en-US" sz="2200" dirty="0">
                <a:solidFill>
                  <a:srgbClr val="2D3E70"/>
                </a:solidFill>
                <a:latin typeface="Banburi"/>
              </a:rPr>
              <a:t> </a:t>
            </a:r>
            <a:r>
              <a:rPr lang="en-US" sz="2200" dirty="0" err="1">
                <a:solidFill>
                  <a:srgbClr val="2D3E70"/>
                </a:solidFill>
                <a:latin typeface="Banburi"/>
              </a:rPr>
              <a:t>sesuai</a:t>
            </a:r>
            <a:r>
              <a:rPr lang="en-US" sz="2200" dirty="0">
                <a:solidFill>
                  <a:srgbClr val="2D3E70"/>
                </a:solidFill>
                <a:latin typeface="Banburi"/>
              </a:rPr>
              <a:t> dan </a:t>
            </a:r>
            <a:r>
              <a:rPr lang="en-US" sz="2200" dirty="0" err="1">
                <a:solidFill>
                  <a:srgbClr val="2D3E70"/>
                </a:solidFill>
                <a:latin typeface="Banburi"/>
              </a:rPr>
              <a:t>mempermudah</a:t>
            </a:r>
            <a:r>
              <a:rPr lang="en-US" sz="2200" dirty="0">
                <a:solidFill>
                  <a:srgbClr val="2D3E70"/>
                </a:solidFill>
                <a:latin typeface="Banburi"/>
              </a:rPr>
              <a:t> user yang </a:t>
            </a:r>
            <a:r>
              <a:rPr lang="en-US" sz="2200" dirty="0" err="1">
                <a:solidFill>
                  <a:srgbClr val="2D3E70"/>
                </a:solidFill>
                <a:latin typeface="Banburi"/>
              </a:rPr>
              <a:t>menggunakan</a:t>
            </a:r>
            <a:r>
              <a:rPr lang="en-US" sz="2200" dirty="0">
                <a:solidFill>
                  <a:srgbClr val="2D3E70"/>
                </a:solidFill>
                <a:latin typeface="Banburi"/>
              </a:rPr>
              <a:t>, </a:t>
            </a:r>
            <a:r>
              <a:rPr lang="en-US" sz="2200" dirty="0" err="1">
                <a:solidFill>
                  <a:srgbClr val="2D3E70"/>
                </a:solidFill>
                <a:latin typeface="Banburi"/>
              </a:rPr>
              <a:t>berikut</a:t>
            </a:r>
            <a:r>
              <a:rPr lang="en-US" sz="2200" dirty="0">
                <a:solidFill>
                  <a:srgbClr val="2D3E70"/>
                </a:solidFill>
                <a:latin typeface="Banburi"/>
              </a:rPr>
              <a:t> uji </a:t>
            </a:r>
            <a:r>
              <a:rPr lang="en-US" sz="2200" dirty="0" err="1">
                <a:solidFill>
                  <a:srgbClr val="2D3E70"/>
                </a:solidFill>
                <a:latin typeface="Banburi"/>
              </a:rPr>
              <a:t>coba</a:t>
            </a:r>
            <a:r>
              <a:rPr lang="en-US" sz="2200" dirty="0">
                <a:solidFill>
                  <a:srgbClr val="2D3E70"/>
                </a:solidFill>
                <a:latin typeface="Banburi"/>
              </a:rPr>
              <a:t> yang </a:t>
            </a:r>
            <a:r>
              <a:rPr lang="en-US" sz="2200" dirty="0" err="1">
                <a:solidFill>
                  <a:srgbClr val="2D3E70"/>
                </a:solidFill>
                <a:latin typeface="Banburi"/>
              </a:rPr>
              <a:t>telah</a:t>
            </a:r>
            <a:r>
              <a:rPr lang="en-US" sz="2200" dirty="0">
                <a:solidFill>
                  <a:srgbClr val="2D3E70"/>
                </a:solidFill>
                <a:latin typeface="Banburi"/>
              </a:rPr>
              <a:t> </a:t>
            </a:r>
            <a:r>
              <a:rPr lang="en-US" sz="2200" dirty="0" err="1">
                <a:solidFill>
                  <a:srgbClr val="2D3E70"/>
                </a:solidFill>
                <a:latin typeface="Banburi"/>
              </a:rPr>
              <a:t>dilakukan</a:t>
            </a:r>
            <a:r>
              <a:rPr lang="en-US" sz="2200" dirty="0">
                <a:solidFill>
                  <a:srgbClr val="2D3E70"/>
                </a:solidFill>
                <a:latin typeface="Banburi"/>
              </a:rPr>
              <a:t> </a:t>
            </a:r>
            <a:r>
              <a:rPr lang="en-US" sz="2200" dirty="0" err="1">
                <a:solidFill>
                  <a:srgbClr val="2D3E70"/>
                </a:solidFill>
                <a:latin typeface="Banburi"/>
              </a:rPr>
              <a:t>menggunakan</a:t>
            </a:r>
            <a:r>
              <a:rPr lang="en-US" sz="2200" dirty="0">
                <a:solidFill>
                  <a:srgbClr val="2D3E70"/>
                </a:solidFill>
                <a:latin typeface="Banburi"/>
              </a:rPr>
              <a:t> black box testing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168737CC-9E0C-85A9-F30B-2484D8816D5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90918" y="3796889"/>
            <a:ext cx="9620141" cy="637169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Freeform 2">
            <a:extLst>
              <a:ext uri="{FF2B5EF4-FFF2-40B4-BE49-F238E27FC236}">
                <a16:creationId xmlns:a16="http://schemas.microsoft.com/office/drawing/2014/main" id="{25F9A7DB-44A3-E5C0-F73D-370A5B2C938C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925" b="-9925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5368313" y="2258659"/>
            <a:ext cx="492788" cy="492788"/>
          </a:xfrm>
          <a:custGeom>
            <a:avLst/>
            <a:gdLst/>
            <a:ahLst/>
            <a:cxnLst/>
            <a:rect l="l" t="t" r="r" b="b"/>
            <a:pathLst>
              <a:path w="492788" h="492788">
                <a:moveTo>
                  <a:pt x="0" y="0"/>
                </a:moveTo>
                <a:lnTo>
                  <a:pt x="492788" y="0"/>
                </a:lnTo>
                <a:lnTo>
                  <a:pt x="492788" y="492789"/>
                </a:lnTo>
                <a:lnTo>
                  <a:pt x="0" y="49278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Freeform 4"/>
          <p:cNvSpPr/>
          <p:nvPr/>
        </p:nvSpPr>
        <p:spPr>
          <a:xfrm>
            <a:off x="15905695" y="7144299"/>
            <a:ext cx="427267" cy="411069"/>
          </a:xfrm>
          <a:custGeom>
            <a:avLst/>
            <a:gdLst/>
            <a:ahLst/>
            <a:cxnLst/>
            <a:rect l="l" t="t" r="r" b="b"/>
            <a:pathLst>
              <a:path w="427267" h="411069">
                <a:moveTo>
                  <a:pt x="0" y="0"/>
                </a:moveTo>
                <a:lnTo>
                  <a:pt x="427267" y="0"/>
                </a:lnTo>
                <a:lnTo>
                  <a:pt x="427267" y="411069"/>
                </a:lnTo>
                <a:lnTo>
                  <a:pt x="0" y="41106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r="-234639"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-651290" y="736801"/>
            <a:ext cx="5387252" cy="590148"/>
            <a:chOff x="0" y="0"/>
            <a:chExt cx="1418865" cy="15543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418865" cy="155430"/>
            </a:xfrm>
            <a:custGeom>
              <a:avLst/>
              <a:gdLst/>
              <a:ahLst/>
              <a:cxnLst/>
              <a:rect l="l" t="t" r="r" b="b"/>
              <a:pathLst>
                <a:path w="1418865" h="155430">
                  <a:moveTo>
                    <a:pt x="73291" y="0"/>
                  </a:moveTo>
                  <a:lnTo>
                    <a:pt x="1345573" y="0"/>
                  </a:lnTo>
                  <a:cubicBezTo>
                    <a:pt x="1386051" y="0"/>
                    <a:pt x="1418865" y="32814"/>
                    <a:pt x="1418865" y="73291"/>
                  </a:cubicBezTo>
                  <a:lnTo>
                    <a:pt x="1418865" y="82139"/>
                  </a:lnTo>
                  <a:cubicBezTo>
                    <a:pt x="1418865" y="122616"/>
                    <a:pt x="1386051" y="155430"/>
                    <a:pt x="1345573" y="155430"/>
                  </a:cubicBezTo>
                  <a:lnTo>
                    <a:pt x="73291" y="155430"/>
                  </a:lnTo>
                  <a:cubicBezTo>
                    <a:pt x="32814" y="155430"/>
                    <a:pt x="0" y="122616"/>
                    <a:pt x="0" y="82139"/>
                  </a:cubicBezTo>
                  <a:lnTo>
                    <a:pt x="0" y="73291"/>
                  </a:lnTo>
                  <a:cubicBezTo>
                    <a:pt x="0" y="32814"/>
                    <a:pt x="32814" y="0"/>
                    <a:pt x="73291" y="0"/>
                  </a:cubicBezTo>
                  <a:close/>
                </a:path>
              </a:pathLst>
            </a:custGeom>
            <a:solidFill>
              <a:srgbClr val="F1C636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38100"/>
              <a:ext cx="1418865" cy="1173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0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-803690" y="584401"/>
            <a:ext cx="5387252" cy="590148"/>
            <a:chOff x="0" y="0"/>
            <a:chExt cx="1418865" cy="15543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418865" cy="155430"/>
            </a:xfrm>
            <a:custGeom>
              <a:avLst/>
              <a:gdLst/>
              <a:ahLst/>
              <a:cxnLst/>
              <a:rect l="l" t="t" r="r" b="b"/>
              <a:pathLst>
                <a:path w="1418865" h="155430">
                  <a:moveTo>
                    <a:pt x="73291" y="0"/>
                  </a:moveTo>
                  <a:lnTo>
                    <a:pt x="1345573" y="0"/>
                  </a:lnTo>
                  <a:cubicBezTo>
                    <a:pt x="1386051" y="0"/>
                    <a:pt x="1418865" y="32814"/>
                    <a:pt x="1418865" y="73291"/>
                  </a:cubicBezTo>
                  <a:lnTo>
                    <a:pt x="1418865" y="82139"/>
                  </a:lnTo>
                  <a:cubicBezTo>
                    <a:pt x="1418865" y="122616"/>
                    <a:pt x="1386051" y="155430"/>
                    <a:pt x="1345573" y="155430"/>
                  </a:cubicBezTo>
                  <a:lnTo>
                    <a:pt x="73291" y="155430"/>
                  </a:lnTo>
                  <a:cubicBezTo>
                    <a:pt x="32814" y="155430"/>
                    <a:pt x="0" y="122616"/>
                    <a:pt x="0" y="82139"/>
                  </a:cubicBezTo>
                  <a:lnTo>
                    <a:pt x="0" y="73291"/>
                  </a:lnTo>
                  <a:cubicBezTo>
                    <a:pt x="0" y="32814"/>
                    <a:pt x="32814" y="0"/>
                    <a:pt x="73291" y="0"/>
                  </a:cubicBezTo>
                  <a:close/>
                </a:path>
              </a:pathLst>
            </a:custGeom>
            <a:solidFill>
              <a:srgbClr val="E8EBF4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38100"/>
              <a:ext cx="1418865" cy="1173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0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5746774" y="9264851"/>
            <a:ext cx="5387252" cy="590148"/>
            <a:chOff x="0" y="0"/>
            <a:chExt cx="1418865" cy="15543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418865" cy="155430"/>
            </a:xfrm>
            <a:custGeom>
              <a:avLst/>
              <a:gdLst/>
              <a:ahLst/>
              <a:cxnLst/>
              <a:rect l="l" t="t" r="r" b="b"/>
              <a:pathLst>
                <a:path w="1418865" h="155430">
                  <a:moveTo>
                    <a:pt x="73291" y="0"/>
                  </a:moveTo>
                  <a:lnTo>
                    <a:pt x="1345573" y="0"/>
                  </a:lnTo>
                  <a:cubicBezTo>
                    <a:pt x="1386051" y="0"/>
                    <a:pt x="1418865" y="32814"/>
                    <a:pt x="1418865" y="73291"/>
                  </a:cubicBezTo>
                  <a:lnTo>
                    <a:pt x="1418865" y="82139"/>
                  </a:lnTo>
                  <a:cubicBezTo>
                    <a:pt x="1418865" y="122616"/>
                    <a:pt x="1386051" y="155430"/>
                    <a:pt x="1345573" y="155430"/>
                  </a:cubicBezTo>
                  <a:lnTo>
                    <a:pt x="73291" y="155430"/>
                  </a:lnTo>
                  <a:cubicBezTo>
                    <a:pt x="32814" y="155430"/>
                    <a:pt x="0" y="122616"/>
                    <a:pt x="0" y="82139"/>
                  </a:cubicBezTo>
                  <a:lnTo>
                    <a:pt x="0" y="73291"/>
                  </a:lnTo>
                  <a:cubicBezTo>
                    <a:pt x="0" y="32814"/>
                    <a:pt x="32814" y="0"/>
                    <a:pt x="73291" y="0"/>
                  </a:cubicBezTo>
                  <a:close/>
                </a:path>
              </a:pathLst>
            </a:custGeom>
            <a:solidFill>
              <a:srgbClr val="F1C636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38100"/>
              <a:ext cx="1418865" cy="1173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00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5594374" y="9112451"/>
            <a:ext cx="5387252" cy="590148"/>
            <a:chOff x="0" y="0"/>
            <a:chExt cx="1418865" cy="15543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418865" cy="155430"/>
            </a:xfrm>
            <a:custGeom>
              <a:avLst/>
              <a:gdLst/>
              <a:ahLst/>
              <a:cxnLst/>
              <a:rect l="l" t="t" r="r" b="b"/>
              <a:pathLst>
                <a:path w="1418865" h="155430">
                  <a:moveTo>
                    <a:pt x="73291" y="0"/>
                  </a:moveTo>
                  <a:lnTo>
                    <a:pt x="1345573" y="0"/>
                  </a:lnTo>
                  <a:cubicBezTo>
                    <a:pt x="1386051" y="0"/>
                    <a:pt x="1418865" y="32814"/>
                    <a:pt x="1418865" y="73291"/>
                  </a:cubicBezTo>
                  <a:lnTo>
                    <a:pt x="1418865" y="82139"/>
                  </a:lnTo>
                  <a:cubicBezTo>
                    <a:pt x="1418865" y="122616"/>
                    <a:pt x="1386051" y="155430"/>
                    <a:pt x="1345573" y="155430"/>
                  </a:cubicBezTo>
                  <a:lnTo>
                    <a:pt x="73291" y="155430"/>
                  </a:lnTo>
                  <a:cubicBezTo>
                    <a:pt x="32814" y="155430"/>
                    <a:pt x="0" y="122616"/>
                    <a:pt x="0" y="82139"/>
                  </a:cubicBezTo>
                  <a:lnTo>
                    <a:pt x="0" y="73291"/>
                  </a:lnTo>
                  <a:cubicBezTo>
                    <a:pt x="0" y="32814"/>
                    <a:pt x="32814" y="0"/>
                    <a:pt x="73291" y="0"/>
                  </a:cubicBezTo>
                  <a:close/>
                </a:path>
              </a:pathLst>
            </a:custGeom>
            <a:solidFill>
              <a:srgbClr val="E8EBF4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38100"/>
              <a:ext cx="1418865" cy="1173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00"/>
                </a:lnSpc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>
            <a:off x="1028700" y="5526196"/>
            <a:ext cx="688155" cy="2293851"/>
          </a:xfrm>
          <a:custGeom>
            <a:avLst/>
            <a:gdLst/>
            <a:ahLst/>
            <a:cxnLst/>
            <a:rect l="l" t="t" r="r" b="b"/>
            <a:pathLst>
              <a:path w="688155" h="2293851">
                <a:moveTo>
                  <a:pt x="0" y="0"/>
                </a:moveTo>
                <a:lnTo>
                  <a:pt x="688155" y="0"/>
                </a:lnTo>
                <a:lnTo>
                  <a:pt x="688155" y="2293851"/>
                </a:lnTo>
                <a:lnTo>
                  <a:pt x="0" y="229385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34" name="TextBox 34"/>
          <p:cNvSpPr txBox="1"/>
          <p:nvPr/>
        </p:nvSpPr>
        <p:spPr>
          <a:xfrm>
            <a:off x="10149577" y="768349"/>
            <a:ext cx="7109723" cy="2693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000"/>
              </a:lnSpc>
              <a:spcBef>
                <a:spcPct val="0"/>
              </a:spcBef>
            </a:pPr>
            <a:r>
              <a:rPr lang="en-US" sz="2000" dirty="0">
                <a:solidFill>
                  <a:srgbClr val="2D3E70"/>
                </a:solidFill>
                <a:latin typeface="Banburi Bold"/>
              </a:rPr>
              <a:t>Teknik </a:t>
            </a:r>
            <a:r>
              <a:rPr lang="en-US" sz="2000" dirty="0" err="1">
                <a:solidFill>
                  <a:srgbClr val="2D3E70"/>
                </a:solidFill>
                <a:latin typeface="Banburi Bold"/>
              </a:rPr>
              <a:t>Informatika</a:t>
            </a:r>
            <a:endParaRPr lang="en-US" sz="2000" dirty="0">
              <a:solidFill>
                <a:srgbClr val="2D3E70"/>
              </a:solidFill>
              <a:latin typeface="Banburi Bold"/>
            </a:endParaRPr>
          </a:p>
        </p:txBody>
      </p:sp>
      <p:sp>
        <p:nvSpPr>
          <p:cNvPr id="37" name="TextBox 37"/>
          <p:cNvSpPr txBox="1"/>
          <p:nvPr/>
        </p:nvSpPr>
        <p:spPr>
          <a:xfrm>
            <a:off x="15905695" y="9296400"/>
            <a:ext cx="2008858" cy="2693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000"/>
              </a:lnSpc>
              <a:spcBef>
                <a:spcPct val="0"/>
              </a:spcBef>
            </a:pPr>
            <a:r>
              <a:rPr lang="en-US" sz="2000" dirty="0">
                <a:solidFill>
                  <a:srgbClr val="2D3E70"/>
                </a:solidFill>
                <a:latin typeface="Banburi Bold"/>
              </a:rPr>
              <a:t>Halaman 17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3164669" y="3318050"/>
            <a:ext cx="12741026" cy="39241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375"/>
              </a:lnSpc>
            </a:pPr>
            <a:r>
              <a:rPr lang="en-US" sz="2700" dirty="0">
                <a:solidFill>
                  <a:srgbClr val="2D3E70"/>
                </a:solidFill>
                <a:latin typeface="Banburi"/>
              </a:rPr>
              <a:t>Kesimpulan yang </a:t>
            </a:r>
            <a:r>
              <a:rPr lang="en-US" sz="2700" dirty="0" err="1">
                <a:solidFill>
                  <a:srgbClr val="2D3E70"/>
                </a:solidFill>
                <a:latin typeface="Banburi"/>
              </a:rPr>
              <a:t>diperoleh</a:t>
            </a:r>
            <a:r>
              <a:rPr lang="en-US" sz="2700" dirty="0">
                <a:solidFill>
                  <a:srgbClr val="2D3E70"/>
                </a:solidFill>
                <a:latin typeface="Banburi"/>
              </a:rPr>
              <a:t> </a:t>
            </a:r>
            <a:r>
              <a:rPr lang="en-US" sz="2700" dirty="0" err="1">
                <a:solidFill>
                  <a:srgbClr val="2D3E70"/>
                </a:solidFill>
                <a:latin typeface="Banburi"/>
              </a:rPr>
              <a:t>setelah</a:t>
            </a:r>
            <a:r>
              <a:rPr lang="en-US" sz="2700" dirty="0">
                <a:solidFill>
                  <a:srgbClr val="2D3E70"/>
                </a:solidFill>
                <a:latin typeface="Banburi"/>
              </a:rPr>
              <a:t> </a:t>
            </a:r>
            <a:r>
              <a:rPr lang="en-US" sz="2700" dirty="0" err="1">
                <a:solidFill>
                  <a:srgbClr val="2D3E70"/>
                </a:solidFill>
                <a:latin typeface="Banburi"/>
              </a:rPr>
              <a:t>melakukan</a:t>
            </a:r>
            <a:r>
              <a:rPr lang="en-US" sz="2700" dirty="0">
                <a:solidFill>
                  <a:srgbClr val="2D3E70"/>
                </a:solidFill>
                <a:latin typeface="Banburi"/>
              </a:rPr>
              <a:t> </a:t>
            </a:r>
            <a:r>
              <a:rPr lang="en-US" sz="2700" dirty="0" err="1">
                <a:solidFill>
                  <a:srgbClr val="2D3E70"/>
                </a:solidFill>
                <a:latin typeface="Banburi"/>
              </a:rPr>
              <a:t>tahapan-tahapan</a:t>
            </a:r>
            <a:r>
              <a:rPr lang="en-US" sz="2700" dirty="0">
                <a:solidFill>
                  <a:srgbClr val="2D3E70"/>
                </a:solidFill>
                <a:latin typeface="Banburi"/>
              </a:rPr>
              <a:t> pada </a:t>
            </a:r>
            <a:r>
              <a:rPr lang="en-US" sz="2700" dirty="0" err="1">
                <a:solidFill>
                  <a:srgbClr val="2D3E70"/>
                </a:solidFill>
                <a:latin typeface="Banburi"/>
              </a:rPr>
              <a:t>penelitian</a:t>
            </a:r>
            <a:r>
              <a:rPr lang="en-US" sz="2700" dirty="0">
                <a:solidFill>
                  <a:srgbClr val="2D3E70"/>
                </a:solidFill>
                <a:latin typeface="Banburi"/>
              </a:rPr>
              <a:t> </a:t>
            </a:r>
            <a:r>
              <a:rPr lang="en-US" sz="2700" dirty="0" err="1">
                <a:solidFill>
                  <a:srgbClr val="2D3E70"/>
                </a:solidFill>
                <a:latin typeface="Banburi"/>
              </a:rPr>
              <a:t>adalah</a:t>
            </a:r>
            <a:r>
              <a:rPr lang="en-US" sz="2700" dirty="0">
                <a:solidFill>
                  <a:srgbClr val="2D3E70"/>
                </a:solidFill>
                <a:latin typeface="Banburi"/>
              </a:rPr>
              <a:t> </a:t>
            </a:r>
            <a:r>
              <a:rPr lang="en-US" sz="2700" dirty="0" err="1">
                <a:solidFill>
                  <a:srgbClr val="2D3E70"/>
                </a:solidFill>
                <a:latin typeface="Banburi"/>
              </a:rPr>
              <a:t>sebagai</a:t>
            </a:r>
            <a:r>
              <a:rPr lang="en-US" sz="2700" dirty="0">
                <a:solidFill>
                  <a:srgbClr val="2D3E70"/>
                </a:solidFill>
                <a:latin typeface="Banburi"/>
              </a:rPr>
              <a:t> </a:t>
            </a:r>
            <a:r>
              <a:rPr lang="en-US" sz="2700" dirty="0" err="1">
                <a:solidFill>
                  <a:srgbClr val="2D3E70"/>
                </a:solidFill>
                <a:latin typeface="Banburi"/>
              </a:rPr>
              <a:t>berikut</a:t>
            </a:r>
            <a:r>
              <a:rPr lang="en-US" sz="2700" dirty="0">
                <a:solidFill>
                  <a:srgbClr val="2D3E70"/>
                </a:solidFill>
                <a:latin typeface="Banburi"/>
              </a:rPr>
              <a:t>: </a:t>
            </a:r>
          </a:p>
          <a:p>
            <a:pPr marL="514350" indent="-514350" algn="just">
              <a:lnSpc>
                <a:spcPts val="3375"/>
              </a:lnSpc>
              <a:buFont typeface="+mj-lt"/>
              <a:buAutoNum type="arabicPeriod"/>
            </a:pPr>
            <a:r>
              <a:rPr lang="en-US" sz="2700" dirty="0" err="1">
                <a:solidFill>
                  <a:srgbClr val="2D3E70"/>
                </a:solidFill>
                <a:latin typeface="Banburi"/>
              </a:rPr>
              <a:t>Penerapan</a:t>
            </a:r>
            <a:r>
              <a:rPr lang="en-US" sz="2700" dirty="0">
                <a:solidFill>
                  <a:srgbClr val="2D3E70"/>
                </a:solidFill>
                <a:latin typeface="Banburi"/>
              </a:rPr>
              <a:t> </a:t>
            </a:r>
            <a:r>
              <a:rPr lang="en-US" sz="2700" dirty="0" err="1">
                <a:solidFill>
                  <a:srgbClr val="2D3E70"/>
                </a:solidFill>
                <a:latin typeface="Banburi"/>
              </a:rPr>
              <a:t>metode</a:t>
            </a:r>
            <a:r>
              <a:rPr lang="en-US" sz="2700" dirty="0">
                <a:solidFill>
                  <a:srgbClr val="2D3E70"/>
                </a:solidFill>
                <a:latin typeface="Banburi"/>
              </a:rPr>
              <a:t> Fuzzy Tsukamoto </a:t>
            </a:r>
            <a:r>
              <a:rPr lang="en-US" sz="2700" dirty="0" err="1">
                <a:solidFill>
                  <a:srgbClr val="2D3E70"/>
                </a:solidFill>
                <a:latin typeface="Banburi"/>
              </a:rPr>
              <a:t>kedalam</a:t>
            </a:r>
            <a:r>
              <a:rPr lang="en-US" sz="2700" dirty="0">
                <a:solidFill>
                  <a:srgbClr val="2D3E70"/>
                </a:solidFill>
                <a:latin typeface="Banburi"/>
              </a:rPr>
              <a:t> </a:t>
            </a:r>
            <a:r>
              <a:rPr lang="en-US" sz="2700" dirty="0" err="1">
                <a:solidFill>
                  <a:srgbClr val="2D3E70"/>
                </a:solidFill>
                <a:latin typeface="Banburi"/>
              </a:rPr>
              <a:t>sistem</a:t>
            </a:r>
            <a:r>
              <a:rPr lang="en-US" sz="2700" dirty="0">
                <a:solidFill>
                  <a:srgbClr val="2D3E70"/>
                </a:solidFill>
                <a:latin typeface="Banburi"/>
              </a:rPr>
              <a:t> </a:t>
            </a:r>
            <a:r>
              <a:rPr lang="en-US" sz="2700" dirty="0" err="1">
                <a:solidFill>
                  <a:srgbClr val="2D3E70"/>
                </a:solidFill>
                <a:latin typeface="Banburi"/>
              </a:rPr>
              <a:t>penentu</a:t>
            </a:r>
            <a:r>
              <a:rPr lang="en-US" sz="2700" dirty="0">
                <a:solidFill>
                  <a:srgbClr val="2D3E70"/>
                </a:solidFill>
                <a:latin typeface="Banburi"/>
              </a:rPr>
              <a:t> </a:t>
            </a:r>
            <a:r>
              <a:rPr lang="en-US" sz="2700" dirty="0" err="1">
                <a:solidFill>
                  <a:srgbClr val="2D3E70"/>
                </a:solidFill>
                <a:latin typeface="Banburi"/>
              </a:rPr>
              <a:t>harga</a:t>
            </a:r>
            <a:r>
              <a:rPr lang="en-US" sz="2700" dirty="0">
                <a:solidFill>
                  <a:srgbClr val="2D3E70"/>
                </a:solidFill>
                <a:latin typeface="Banburi"/>
              </a:rPr>
              <a:t> </a:t>
            </a:r>
            <a:r>
              <a:rPr lang="en-US" sz="2700" dirty="0" err="1">
                <a:solidFill>
                  <a:srgbClr val="2D3E70"/>
                </a:solidFill>
                <a:latin typeface="Banburi"/>
              </a:rPr>
              <a:t>sewa</a:t>
            </a:r>
            <a:r>
              <a:rPr lang="en-US" sz="2700" dirty="0">
                <a:solidFill>
                  <a:srgbClr val="2D3E70"/>
                </a:solidFill>
                <a:latin typeface="Banburi"/>
              </a:rPr>
              <a:t> </a:t>
            </a:r>
            <a:r>
              <a:rPr lang="en-US" sz="2700" dirty="0" err="1">
                <a:solidFill>
                  <a:srgbClr val="2D3E70"/>
                </a:solidFill>
                <a:latin typeface="Banburi"/>
              </a:rPr>
              <a:t>kamar</a:t>
            </a:r>
            <a:r>
              <a:rPr lang="en-US" sz="2700" dirty="0">
                <a:solidFill>
                  <a:srgbClr val="2D3E70"/>
                </a:solidFill>
                <a:latin typeface="Banburi"/>
              </a:rPr>
              <a:t> </a:t>
            </a:r>
            <a:r>
              <a:rPr lang="en-US" sz="2700" dirty="0" err="1">
                <a:solidFill>
                  <a:srgbClr val="2D3E70"/>
                </a:solidFill>
                <a:latin typeface="Banburi"/>
              </a:rPr>
              <a:t>kost</a:t>
            </a:r>
            <a:r>
              <a:rPr lang="en-US" sz="2700" dirty="0">
                <a:solidFill>
                  <a:srgbClr val="2D3E70"/>
                </a:solidFill>
                <a:latin typeface="Banburi"/>
              </a:rPr>
              <a:t> </a:t>
            </a:r>
            <a:r>
              <a:rPr lang="en-US" sz="2700" dirty="0" err="1">
                <a:solidFill>
                  <a:srgbClr val="2D3E70"/>
                </a:solidFill>
                <a:latin typeface="Banburi"/>
              </a:rPr>
              <a:t>dapat</a:t>
            </a:r>
            <a:r>
              <a:rPr lang="en-US" sz="2700" dirty="0">
                <a:solidFill>
                  <a:srgbClr val="2D3E70"/>
                </a:solidFill>
                <a:latin typeface="Banburi"/>
              </a:rPr>
              <a:t> </a:t>
            </a:r>
            <a:r>
              <a:rPr lang="en-US" sz="2700" dirty="0" err="1">
                <a:solidFill>
                  <a:srgbClr val="2D3E70"/>
                </a:solidFill>
                <a:latin typeface="Banburi"/>
              </a:rPr>
              <a:t>mempermudah</a:t>
            </a:r>
            <a:r>
              <a:rPr lang="en-US" sz="2700" dirty="0">
                <a:solidFill>
                  <a:srgbClr val="2D3E70"/>
                </a:solidFill>
                <a:latin typeface="Banburi"/>
              </a:rPr>
              <a:t> </a:t>
            </a:r>
            <a:r>
              <a:rPr lang="en-US" sz="2700" dirty="0" err="1">
                <a:solidFill>
                  <a:srgbClr val="2D3E70"/>
                </a:solidFill>
                <a:latin typeface="Banburi"/>
              </a:rPr>
              <a:t>bagi</a:t>
            </a:r>
            <a:r>
              <a:rPr lang="en-US" sz="2700" dirty="0">
                <a:solidFill>
                  <a:srgbClr val="2D3E70"/>
                </a:solidFill>
                <a:latin typeface="Banburi"/>
              </a:rPr>
              <a:t> </a:t>
            </a:r>
            <a:r>
              <a:rPr lang="en-US" sz="2700" dirty="0" err="1">
                <a:solidFill>
                  <a:srgbClr val="2D3E70"/>
                </a:solidFill>
                <a:latin typeface="Banburi"/>
              </a:rPr>
              <a:t>pemilik</a:t>
            </a:r>
            <a:r>
              <a:rPr lang="en-US" sz="2700" dirty="0">
                <a:solidFill>
                  <a:srgbClr val="2D3E70"/>
                </a:solidFill>
                <a:latin typeface="Banburi"/>
              </a:rPr>
              <a:t> </a:t>
            </a:r>
            <a:r>
              <a:rPr lang="en-US" sz="2700" dirty="0" err="1">
                <a:solidFill>
                  <a:srgbClr val="2D3E70"/>
                </a:solidFill>
                <a:latin typeface="Banburi"/>
              </a:rPr>
              <a:t>usaha</a:t>
            </a:r>
            <a:r>
              <a:rPr lang="en-US" sz="2700" dirty="0">
                <a:solidFill>
                  <a:srgbClr val="2D3E70"/>
                </a:solidFill>
                <a:latin typeface="Banburi"/>
              </a:rPr>
              <a:t> </a:t>
            </a:r>
            <a:r>
              <a:rPr lang="en-US" sz="2700" dirty="0" err="1">
                <a:solidFill>
                  <a:srgbClr val="2D3E70"/>
                </a:solidFill>
                <a:latin typeface="Banburi"/>
              </a:rPr>
              <a:t>rumah</a:t>
            </a:r>
            <a:r>
              <a:rPr lang="en-US" sz="2700" dirty="0">
                <a:solidFill>
                  <a:srgbClr val="2D3E70"/>
                </a:solidFill>
                <a:latin typeface="Banburi"/>
              </a:rPr>
              <a:t> </a:t>
            </a:r>
            <a:r>
              <a:rPr lang="en-US" sz="2700" dirty="0" err="1">
                <a:solidFill>
                  <a:srgbClr val="2D3E70"/>
                </a:solidFill>
                <a:latin typeface="Banburi"/>
              </a:rPr>
              <a:t>kost</a:t>
            </a:r>
            <a:r>
              <a:rPr lang="en-US" sz="2700" dirty="0">
                <a:solidFill>
                  <a:srgbClr val="2D3E70"/>
                </a:solidFill>
                <a:latin typeface="Banburi"/>
              </a:rPr>
              <a:t> </a:t>
            </a:r>
            <a:r>
              <a:rPr lang="en-US" sz="2700" dirty="0" err="1">
                <a:solidFill>
                  <a:srgbClr val="2D3E70"/>
                </a:solidFill>
                <a:latin typeface="Banburi"/>
              </a:rPr>
              <a:t>ataupun</a:t>
            </a:r>
            <a:r>
              <a:rPr lang="en-US" sz="2700" dirty="0">
                <a:solidFill>
                  <a:srgbClr val="2D3E70"/>
                </a:solidFill>
                <a:latin typeface="Banburi"/>
              </a:rPr>
              <a:t> yang </a:t>
            </a:r>
            <a:r>
              <a:rPr lang="en-US" sz="2700" dirty="0" err="1">
                <a:solidFill>
                  <a:srgbClr val="2D3E70"/>
                </a:solidFill>
                <a:latin typeface="Banburi"/>
              </a:rPr>
              <a:t>ingin</a:t>
            </a:r>
            <a:r>
              <a:rPr lang="en-US" sz="2700" dirty="0">
                <a:solidFill>
                  <a:srgbClr val="2D3E70"/>
                </a:solidFill>
                <a:latin typeface="Banburi"/>
              </a:rPr>
              <a:t> </a:t>
            </a:r>
            <a:r>
              <a:rPr lang="en-US" sz="2700" dirty="0" err="1">
                <a:solidFill>
                  <a:srgbClr val="2D3E70"/>
                </a:solidFill>
                <a:latin typeface="Banburi"/>
              </a:rPr>
              <a:t>membangun</a:t>
            </a:r>
            <a:r>
              <a:rPr lang="en-US" sz="2700" dirty="0">
                <a:solidFill>
                  <a:srgbClr val="2D3E70"/>
                </a:solidFill>
                <a:latin typeface="Banburi"/>
              </a:rPr>
              <a:t> </a:t>
            </a:r>
            <a:r>
              <a:rPr lang="en-US" sz="2700" dirty="0" err="1">
                <a:solidFill>
                  <a:srgbClr val="2D3E70"/>
                </a:solidFill>
                <a:latin typeface="Banburi"/>
              </a:rPr>
              <a:t>bisnis</a:t>
            </a:r>
            <a:r>
              <a:rPr lang="en-US" sz="2700" dirty="0">
                <a:solidFill>
                  <a:srgbClr val="2D3E70"/>
                </a:solidFill>
                <a:latin typeface="Banburi"/>
              </a:rPr>
              <a:t> </a:t>
            </a:r>
            <a:r>
              <a:rPr lang="en-US" sz="2700" dirty="0" err="1">
                <a:solidFill>
                  <a:srgbClr val="2D3E70"/>
                </a:solidFill>
                <a:latin typeface="Banburi"/>
              </a:rPr>
              <a:t>ini</a:t>
            </a:r>
            <a:r>
              <a:rPr lang="en-US" sz="2700" dirty="0">
                <a:solidFill>
                  <a:srgbClr val="2D3E70"/>
                </a:solidFill>
                <a:latin typeface="Banburi"/>
              </a:rPr>
              <a:t> </a:t>
            </a:r>
            <a:r>
              <a:rPr lang="en-US" sz="2700" dirty="0" err="1">
                <a:solidFill>
                  <a:srgbClr val="2D3E70"/>
                </a:solidFill>
                <a:latin typeface="Banburi"/>
              </a:rPr>
              <a:t>mendapatkan</a:t>
            </a:r>
            <a:r>
              <a:rPr lang="en-US" sz="2700" dirty="0">
                <a:solidFill>
                  <a:srgbClr val="2D3E70"/>
                </a:solidFill>
                <a:latin typeface="Banburi"/>
              </a:rPr>
              <a:t> </a:t>
            </a:r>
            <a:r>
              <a:rPr lang="en-US" sz="2700" dirty="0" err="1">
                <a:solidFill>
                  <a:srgbClr val="2D3E70"/>
                </a:solidFill>
                <a:latin typeface="Banburi"/>
              </a:rPr>
              <a:t>gambaran</a:t>
            </a:r>
            <a:r>
              <a:rPr lang="en-US" sz="2700" dirty="0">
                <a:solidFill>
                  <a:srgbClr val="2D3E70"/>
                </a:solidFill>
                <a:latin typeface="Banburi"/>
              </a:rPr>
              <a:t> </a:t>
            </a:r>
            <a:r>
              <a:rPr lang="en-US" sz="2700" dirty="0" err="1">
                <a:solidFill>
                  <a:srgbClr val="2D3E70"/>
                </a:solidFill>
                <a:latin typeface="Banburi"/>
              </a:rPr>
              <a:t>tentang</a:t>
            </a:r>
            <a:r>
              <a:rPr lang="en-US" sz="2700" dirty="0">
                <a:solidFill>
                  <a:srgbClr val="2D3E70"/>
                </a:solidFill>
                <a:latin typeface="Banburi"/>
              </a:rPr>
              <a:t> </a:t>
            </a:r>
            <a:r>
              <a:rPr lang="en-US" sz="2700" dirty="0" err="1">
                <a:solidFill>
                  <a:srgbClr val="2D3E70"/>
                </a:solidFill>
                <a:latin typeface="Banburi"/>
              </a:rPr>
              <a:t>harga</a:t>
            </a:r>
            <a:r>
              <a:rPr lang="en-US" sz="2700" dirty="0">
                <a:solidFill>
                  <a:srgbClr val="2D3E70"/>
                </a:solidFill>
                <a:latin typeface="Banburi"/>
              </a:rPr>
              <a:t> </a:t>
            </a:r>
            <a:r>
              <a:rPr lang="en-US" sz="2700" dirty="0" err="1">
                <a:solidFill>
                  <a:srgbClr val="2D3E70"/>
                </a:solidFill>
                <a:latin typeface="Banburi"/>
              </a:rPr>
              <a:t>sewa</a:t>
            </a:r>
            <a:r>
              <a:rPr lang="en-US" sz="2700" dirty="0">
                <a:solidFill>
                  <a:srgbClr val="2D3E70"/>
                </a:solidFill>
                <a:latin typeface="Banburi"/>
              </a:rPr>
              <a:t> </a:t>
            </a:r>
            <a:r>
              <a:rPr lang="en-US" sz="2700" dirty="0" err="1">
                <a:solidFill>
                  <a:srgbClr val="2D3E70"/>
                </a:solidFill>
                <a:latin typeface="Banburi"/>
              </a:rPr>
              <a:t>kamar</a:t>
            </a:r>
            <a:r>
              <a:rPr lang="en-US" sz="2700" dirty="0">
                <a:solidFill>
                  <a:srgbClr val="2D3E70"/>
                </a:solidFill>
                <a:latin typeface="Banburi"/>
              </a:rPr>
              <a:t> </a:t>
            </a:r>
            <a:r>
              <a:rPr lang="en-US" sz="2700" dirty="0" err="1">
                <a:solidFill>
                  <a:srgbClr val="2D3E70"/>
                </a:solidFill>
                <a:latin typeface="Banburi"/>
              </a:rPr>
              <a:t>kost</a:t>
            </a:r>
            <a:r>
              <a:rPr lang="en-US" sz="2700" dirty="0">
                <a:solidFill>
                  <a:srgbClr val="2D3E70"/>
                </a:solidFill>
                <a:latin typeface="Banburi"/>
              </a:rPr>
              <a:t> </a:t>
            </a:r>
            <a:r>
              <a:rPr lang="en-US" sz="2700" dirty="0" err="1">
                <a:solidFill>
                  <a:srgbClr val="2D3E70"/>
                </a:solidFill>
                <a:latin typeface="Banburi"/>
              </a:rPr>
              <a:t>sehingga</a:t>
            </a:r>
            <a:r>
              <a:rPr lang="en-US" sz="2700" dirty="0">
                <a:solidFill>
                  <a:srgbClr val="2D3E70"/>
                </a:solidFill>
                <a:latin typeface="Banburi"/>
              </a:rPr>
              <a:t> </a:t>
            </a:r>
            <a:r>
              <a:rPr lang="en-US" sz="2700" dirty="0" err="1">
                <a:solidFill>
                  <a:srgbClr val="2D3E70"/>
                </a:solidFill>
                <a:latin typeface="Banburi"/>
              </a:rPr>
              <a:t>dapat</a:t>
            </a:r>
            <a:r>
              <a:rPr lang="en-US" sz="2700" dirty="0">
                <a:solidFill>
                  <a:srgbClr val="2D3E70"/>
                </a:solidFill>
                <a:latin typeface="Banburi"/>
              </a:rPr>
              <a:t> </a:t>
            </a:r>
            <a:r>
              <a:rPr lang="en-US" sz="2700" dirty="0" err="1">
                <a:solidFill>
                  <a:srgbClr val="2D3E70"/>
                </a:solidFill>
                <a:latin typeface="Banburi"/>
              </a:rPr>
              <a:t>digunakan</a:t>
            </a:r>
            <a:r>
              <a:rPr lang="en-US" sz="2700" dirty="0">
                <a:solidFill>
                  <a:srgbClr val="2D3E70"/>
                </a:solidFill>
                <a:latin typeface="Banburi"/>
              </a:rPr>
              <a:t> </a:t>
            </a:r>
            <a:r>
              <a:rPr lang="en-US" sz="2700" dirty="0" err="1">
                <a:solidFill>
                  <a:srgbClr val="2D3E70"/>
                </a:solidFill>
                <a:latin typeface="Banburi"/>
              </a:rPr>
              <a:t>sebagai</a:t>
            </a:r>
            <a:r>
              <a:rPr lang="en-US" sz="2700" dirty="0">
                <a:solidFill>
                  <a:srgbClr val="2D3E70"/>
                </a:solidFill>
                <a:latin typeface="Banburi"/>
              </a:rPr>
              <a:t> </a:t>
            </a:r>
            <a:r>
              <a:rPr lang="en-US" sz="2700" dirty="0" err="1">
                <a:solidFill>
                  <a:srgbClr val="2D3E70"/>
                </a:solidFill>
                <a:latin typeface="Banburi"/>
              </a:rPr>
              <a:t>bahan</a:t>
            </a:r>
            <a:r>
              <a:rPr lang="en-US" sz="2700" dirty="0">
                <a:solidFill>
                  <a:srgbClr val="2D3E70"/>
                </a:solidFill>
                <a:latin typeface="Banburi"/>
              </a:rPr>
              <a:t> </a:t>
            </a:r>
            <a:r>
              <a:rPr lang="en-US" sz="2700" dirty="0" err="1">
                <a:solidFill>
                  <a:srgbClr val="2D3E70"/>
                </a:solidFill>
                <a:latin typeface="Banburi"/>
              </a:rPr>
              <a:t>pegambilan</a:t>
            </a:r>
            <a:r>
              <a:rPr lang="en-US" sz="2700" dirty="0">
                <a:solidFill>
                  <a:srgbClr val="2D3E70"/>
                </a:solidFill>
                <a:latin typeface="Banburi"/>
              </a:rPr>
              <a:t> </a:t>
            </a:r>
            <a:r>
              <a:rPr lang="en-US" sz="2700" dirty="0" err="1">
                <a:solidFill>
                  <a:srgbClr val="2D3E70"/>
                </a:solidFill>
                <a:latin typeface="Banburi"/>
              </a:rPr>
              <a:t>keputusan</a:t>
            </a:r>
            <a:r>
              <a:rPr lang="en-US" sz="2700" dirty="0">
                <a:solidFill>
                  <a:srgbClr val="2D3E70"/>
                </a:solidFill>
                <a:latin typeface="Banburi"/>
              </a:rPr>
              <a:t>. </a:t>
            </a:r>
          </a:p>
          <a:p>
            <a:pPr marL="514350" indent="-514350" algn="just">
              <a:lnSpc>
                <a:spcPts val="3375"/>
              </a:lnSpc>
              <a:buFont typeface="+mj-lt"/>
              <a:buAutoNum type="arabicPeriod"/>
            </a:pPr>
            <a:r>
              <a:rPr lang="en-US" sz="2700" dirty="0" err="1">
                <a:solidFill>
                  <a:srgbClr val="2D3E70"/>
                </a:solidFill>
                <a:latin typeface="Banburi"/>
              </a:rPr>
              <a:t>Berdasarkan</a:t>
            </a:r>
            <a:r>
              <a:rPr lang="en-US" sz="2700" dirty="0">
                <a:solidFill>
                  <a:srgbClr val="2D3E70"/>
                </a:solidFill>
                <a:latin typeface="Banburi"/>
              </a:rPr>
              <a:t> </a:t>
            </a:r>
            <a:r>
              <a:rPr lang="en-US" sz="2700" dirty="0" err="1">
                <a:solidFill>
                  <a:srgbClr val="2D3E70"/>
                </a:solidFill>
                <a:latin typeface="Banburi"/>
              </a:rPr>
              <a:t>penghitungan</a:t>
            </a:r>
            <a:r>
              <a:rPr lang="en-US" sz="2700" dirty="0">
                <a:solidFill>
                  <a:srgbClr val="2D3E70"/>
                </a:solidFill>
                <a:latin typeface="Banburi"/>
              </a:rPr>
              <a:t> yang </a:t>
            </a:r>
            <a:r>
              <a:rPr lang="en-US" sz="2700" dirty="0" err="1">
                <a:solidFill>
                  <a:srgbClr val="2D3E70"/>
                </a:solidFill>
                <a:latin typeface="Banburi"/>
              </a:rPr>
              <a:t>dilakukan</a:t>
            </a:r>
            <a:r>
              <a:rPr lang="en-US" sz="2700" dirty="0">
                <a:solidFill>
                  <a:srgbClr val="2D3E70"/>
                </a:solidFill>
                <a:latin typeface="Banburi"/>
              </a:rPr>
              <a:t> </a:t>
            </a:r>
            <a:r>
              <a:rPr lang="en-US" sz="2700" dirty="0" err="1">
                <a:solidFill>
                  <a:srgbClr val="2D3E70"/>
                </a:solidFill>
                <a:latin typeface="Banburi"/>
              </a:rPr>
              <a:t>baik</a:t>
            </a:r>
            <a:r>
              <a:rPr lang="en-US" sz="2700" dirty="0">
                <a:solidFill>
                  <a:srgbClr val="2D3E70"/>
                </a:solidFill>
                <a:latin typeface="Banburi"/>
              </a:rPr>
              <a:t> manual dan </a:t>
            </a:r>
            <a:r>
              <a:rPr lang="en-US" sz="2700" dirty="0" err="1">
                <a:solidFill>
                  <a:srgbClr val="2D3E70"/>
                </a:solidFill>
                <a:latin typeface="Banburi"/>
              </a:rPr>
              <a:t>sistem</a:t>
            </a:r>
            <a:r>
              <a:rPr lang="en-US" sz="2700" dirty="0">
                <a:solidFill>
                  <a:srgbClr val="2D3E70"/>
                </a:solidFill>
                <a:latin typeface="Banburi"/>
              </a:rPr>
              <a:t>, </a:t>
            </a:r>
            <a:r>
              <a:rPr lang="en-US" sz="2700" dirty="0" err="1">
                <a:solidFill>
                  <a:srgbClr val="2D3E70"/>
                </a:solidFill>
                <a:latin typeface="Banburi"/>
              </a:rPr>
              <a:t>aplikasi</a:t>
            </a:r>
            <a:r>
              <a:rPr lang="en-US" sz="2700" dirty="0">
                <a:solidFill>
                  <a:srgbClr val="2D3E70"/>
                </a:solidFill>
                <a:latin typeface="Banburi"/>
              </a:rPr>
              <a:t> yang </a:t>
            </a:r>
            <a:r>
              <a:rPr lang="en-US" sz="2700" dirty="0" err="1">
                <a:solidFill>
                  <a:srgbClr val="2D3E70"/>
                </a:solidFill>
                <a:latin typeface="Banburi"/>
              </a:rPr>
              <a:t>dibuat</a:t>
            </a:r>
            <a:r>
              <a:rPr lang="en-US" sz="2700" dirty="0">
                <a:solidFill>
                  <a:srgbClr val="2D3E70"/>
                </a:solidFill>
                <a:latin typeface="Banburi"/>
              </a:rPr>
              <a:t> oleh </a:t>
            </a:r>
            <a:r>
              <a:rPr lang="en-US" sz="2700" dirty="0" err="1">
                <a:solidFill>
                  <a:srgbClr val="2D3E70"/>
                </a:solidFill>
                <a:latin typeface="Banburi"/>
              </a:rPr>
              <a:t>penulis</a:t>
            </a:r>
            <a:r>
              <a:rPr lang="en-US" sz="2700" dirty="0">
                <a:solidFill>
                  <a:srgbClr val="2D3E70"/>
                </a:solidFill>
                <a:latin typeface="Banburi"/>
              </a:rPr>
              <a:t> </a:t>
            </a:r>
            <a:r>
              <a:rPr lang="en-US" sz="2700" dirty="0" err="1">
                <a:solidFill>
                  <a:srgbClr val="2D3E70"/>
                </a:solidFill>
                <a:latin typeface="Banburi"/>
              </a:rPr>
              <a:t>menghasilkan</a:t>
            </a:r>
            <a:r>
              <a:rPr lang="en-US" sz="2700" dirty="0">
                <a:solidFill>
                  <a:srgbClr val="2D3E70"/>
                </a:solidFill>
                <a:latin typeface="Banburi"/>
              </a:rPr>
              <a:t> </a:t>
            </a:r>
            <a:r>
              <a:rPr lang="en-US" sz="2700" dirty="0" err="1">
                <a:solidFill>
                  <a:srgbClr val="2D3E70"/>
                </a:solidFill>
                <a:latin typeface="Banburi"/>
              </a:rPr>
              <a:t>nilai</a:t>
            </a:r>
            <a:r>
              <a:rPr lang="en-US" sz="2700" dirty="0">
                <a:solidFill>
                  <a:srgbClr val="2D3E70"/>
                </a:solidFill>
                <a:latin typeface="Banburi"/>
              </a:rPr>
              <a:t> yang </a:t>
            </a:r>
            <a:r>
              <a:rPr lang="en-US" sz="2700" dirty="0" err="1">
                <a:solidFill>
                  <a:srgbClr val="2D3E70"/>
                </a:solidFill>
                <a:latin typeface="Banburi"/>
              </a:rPr>
              <a:t>sama</a:t>
            </a:r>
            <a:r>
              <a:rPr lang="en-US" sz="2700" dirty="0">
                <a:solidFill>
                  <a:srgbClr val="2D3E70"/>
                </a:solidFill>
                <a:latin typeface="Banburi"/>
              </a:rPr>
              <a:t> dan </a:t>
            </a:r>
            <a:r>
              <a:rPr lang="en-US" sz="2700" dirty="0" err="1">
                <a:solidFill>
                  <a:srgbClr val="2D3E70"/>
                </a:solidFill>
                <a:latin typeface="Banburi"/>
              </a:rPr>
              <a:t>bisa</a:t>
            </a:r>
            <a:r>
              <a:rPr lang="en-US" sz="2700" dirty="0">
                <a:solidFill>
                  <a:srgbClr val="2D3E70"/>
                </a:solidFill>
                <a:latin typeface="Banburi"/>
              </a:rPr>
              <a:t> </a:t>
            </a:r>
            <a:r>
              <a:rPr lang="en-US" sz="2700" dirty="0" err="1">
                <a:solidFill>
                  <a:srgbClr val="2D3E70"/>
                </a:solidFill>
                <a:latin typeface="Banburi"/>
              </a:rPr>
              <a:t>menjadi</a:t>
            </a:r>
            <a:r>
              <a:rPr lang="en-US" sz="2700" dirty="0">
                <a:solidFill>
                  <a:srgbClr val="2D3E70"/>
                </a:solidFill>
                <a:latin typeface="Banburi"/>
              </a:rPr>
              <a:t> </a:t>
            </a:r>
            <a:r>
              <a:rPr lang="en-US" sz="2700" dirty="0" err="1">
                <a:solidFill>
                  <a:srgbClr val="2D3E70"/>
                </a:solidFill>
                <a:latin typeface="Banburi"/>
              </a:rPr>
              <a:t>acuan</a:t>
            </a:r>
            <a:r>
              <a:rPr lang="en-US" sz="2700" dirty="0">
                <a:solidFill>
                  <a:srgbClr val="2D3E70"/>
                </a:solidFill>
                <a:latin typeface="Banburi"/>
              </a:rPr>
              <a:t> </a:t>
            </a:r>
            <a:r>
              <a:rPr lang="en-US" sz="2700" dirty="0" err="1">
                <a:solidFill>
                  <a:srgbClr val="2D3E70"/>
                </a:solidFill>
                <a:latin typeface="Banburi"/>
              </a:rPr>
              <a:t>dalam</a:t>
            </a:r>
            <a:r>
              <a:rPr lang="en-US" sz="2700" dirty="0">
                <a:solidFill>
                  <a:srgbClr val="2D3E70"/>
                </a:solidFill>
                <a:latin typeface="Banburi"/>
              </a:rPr>
              <a:t> </a:t>
            </a:r>
            <a:r>
              <a:rPr lang="en-US" sz="2700" dirty="0" err="1">
                <a:solidFill>
                  <a:srgbClr val="2D3E70"/>
                </a:solidFill>
                <a:latin typeface="Banburi"/>
              </a:rPr>
              <a:t>membantu</a:t>
            </a:r>
            <a:r>
              <a:rPr lang="en-US" sz="2700" dirty="0">
                <a:solidFill>
                  <a:srgbClr val="2D3E70"/>
                </a:solidFill>
                <a:latin typeface="Banburi"/>
              </a:rPr>
              <a:t> </a:t>
            </a:r>
            <a:r>
              <a:rPr lang="en-US" sz="2700" dirty="0" err="1">
                <a:solidFill>
                  <a:srgbClr val="2D3E70"/>
                </a:solidFill>
                <a:latin typeface="Banburi"/>
              </a:rPr>
              <a:t>pihak</a:t>
            </a:r>
            <a:r>
              <a:rPr lang="en-US" sz="2700" dirty="0">
                <a:solidFill>
                  <a:srgbClr val="2D3E70"/>
                </a:solidFill>
                <a:latin typeface="Banburi"/>
              </a:rPr>
              <a:t> </a:t>
            </a:r>
            <a:r>
              <a:rPr lang="en-US" sz="2700" dirty="0" err="1">
                <a:solidFill>
                  <a:srgbClr val="2D3E70"/>
                </a:solidFill>
                <a:latin typeface="Banburi"/>
              </a:rPr>
              <a:t>pemilik</a:t>
            </a:r>
            <a:r>
              <a:rPr lang="en-US" sz="2700" dirty="0">
                <a:solidFill>
                  <a:srgbClr val="2D3E70"/>
                </a:solidFill>
                <a:latin typeface="Banburi"/>
              </a:rPr>
              <a:t> </a:t>
            </a:r>
            <a:r>
              <a:rPr lang="en-US" sz="2700" dirty="0" err="1">
                <a:solidFill>
                  <a:srgbClr val="2D3E70"/>
                </a:solidFill>
                <a:latin typeface="Banburi"/>
              </a:rPr>
              <a:t>kost</a:t>
            </a:r>
            <a:r>
              <a:rPr lang="en-US" sz="2700" dirty="0">
                <a:solidFill>
                  <a:srgbClr val="2D3E70"/>
                </a:solidFill>
                <a:latin typeface="Banburi"/>
              </a:rPr>
              <a:t> </a:t>
            </a:r>
            <a:r>
              <a:rPr lang="en-US" sz="2700" dirty="0" err="1">
                <a:solidFill>
                  <a:srgbClr val="2D3E70"/>
                </a:solidFill>
                <a:latin typeface="Banburi"/>
              </a:rPr>
              <a:t>dalam</a:t>
            </a:r>
            <a:r>
              <a:rPr lang="en-US" sz="2700" dirty="0">
                <a:solidFill>
                  <a:srgbClr val="2D3E70"/>
                </a:solidFill>
                <a:latin typeface="Banburi"/>
              </a:rPr>
              <a:t> </a:t>
            </a:r>
            <a:r>
              <a:rPr lang="en-US" sz="2700" dirty="0" err="1">
                <a:solidFill>
                  <a:srgbClr val="2D3E70"/>
                </a:solidFill>
                <a:latin typeface="Banburi"/>
              </a:rPr>
              <a:t>penentuan</a:t>
            </a:r>
            <a:r>
              <a:rPr lang="en-US" sz="2700" dirty="0">
                <a:solidFill>
                  <a:srgbClr val="2D3E70"/>
                </a:solidFill>
                <a:latin typeface="Banburi"/>
              </a:rPr>
              <a:t> </a:t>
            </a:r>
            <a:r>
              <a:rPr lang="en-US" sz="2700" dirty="0" err="1">
                <a:solidFill>
                  <a:srgbClr val="2D3E70"/>
                </a:solidFill>
                <a:latin typeface="Banburi"/>
              </a:rPr>
              <a:t>harga</a:t>
            </a:r>
            <a:r>
              <a:rPr lang="en-US" sz="2700" dirty="0">
                <a:solidFill>
                  <a:srgbClr val="2D3E70"/>
                </a:solidFill>
                <a:latin typeface="Banburi"/>
              </a:rPr>
              <a:t> </a:t>
            </a:r>
            <a:r>
              <a:rPr lang="en-US" sz="2700" dirty="0" err="1">
                <a:solidFill>
                  <a:srgbClr val="2D3E70"/>
                </a:solidFill>
                <a:latin typeface="Banburi"/>
              </a:rPr>
              <a:t>sewa</a:t>
            </a:r>
            <a:r>
              <a:rPr lang="en-US" sz="2700" dirty="0">
                <a:solidFill>
                  <a:srgbClr val="2D3E70"/>
                </a:solidFill>
                <a:latin typeface="Banburi"/>
              </a:rPr>
              <a:t> </a:t>
            </a:r>
            <a:r>
              <a:rPr lang="en-US" sz="2700" dirty="0" err="1">
                <a:solidFill>
                  <a:srgbClr val="2D3E70"/>
                </a:solidFill>
                <a:latin typeface="Banburi"/>
              </a:rPr>
              <a:t>kamar</a:t>
            </a:r>
            <a:r>
              <a:rPr lang="en-US" sz="2700" dirty="0">
                <a:solidFill>
                  <a:srgbClr val="2D3E70"/>
                </a:solidFill>
                <a:latin typeface="Banburi"/>
              </a:rPr>
              <a:t> </a:t>
            </a:r>
            <a:r>
              <a:rPr lang="en-US" sz="2700" dirty="0" err="1">
                <a:solidFill>
                  <a:srgbClr val="2D3E70"/>
                </a:solidFill>
                <a:latin typeface="Banburi"/>
              </a:rPr>
              <a:t>kost</a:t>
            </a:r>
            <a:r>
              <a:rPr lang="en-US" sz="2700" dirty="0">
                <a:solidFill>
                  <a:srgbClr val="2D3E70"/>
                </a:solidFill>
                <a:latin typeface="Banburi"/>
              </a:rPr>
              <a:t>.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4914985" y="1920574"/>
            <a:ext cx="8409038" cy="1123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99"/>
              </a:lnSpc>
            </a:pPr>
            <a:r>
              <a:rPr lang="en-US" sz="6999" spc="139" dirty="0">
                <a:solidFill>
                  <a:srgbClr val="2D3E70"/>
                </a:solidFill>
                <a:latin typeface="Brasika"/>
              </a:rPr>
              <a:t>Kesimpulan</a:t>
            </a:r>
          </a:p>
        </p:txBody>
      </p:sp>
      <p:sp>
        <p:nvSpPr>
          <p:cNvPr id="41" name="TextBox 12">
            <a:extLst>
              <a:ext uri="{FF2B5EF4-FFF2-40B4-BE49-F238E27FC236}">
                <a16:creationId xmlns:a16="http://schemas.microsoft.com/office/drawing/2014/main" id="{93F4C5E0-9DFE-AAB7-DC75-37B53D1B61CD}"/>
              </a:ext>
            </a:extLst>
          </p:cNvPr>
          <p:cNvSpPr txBox="1"/>
          <p:nvPr/>
        </p:nvSpPr>
        <p:spPr>
          <a:xfrm>
            <a:off x="520574" y="788756"/>
            <a:ext cx="4894387" cy="2693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000"/>
              </a:lnSpc>
              <a:spcBef>
                <a:spcPct val="0"/>
              </a:spcBef>
            </a:pPr>
            <a:r>
              <a:rPr lang="en-US" sz="2000" dirty="0">
                <a:solidFill>
                  <a:srgbClr val="2D3E70"/>
                </a:solidFill>
                <a:latin typeface="Banburi Bold"/>
              </a:rPr>
              <a:t>Universitas </a:t>
            </a:r>
            <a:r>
              <a:rPr lang="en-US" sz="2000" dirty="0" err="1">
                <a:solidFill>
                  <a:srgbClr val="2D3E70"/>
                </a:solidFill>
                <a:latin typeface="Banburi Bold"/>
              </a:rPr>
              <a:t>Binaniaga</a:t>
            </a:r>
            <a:r>
              <a:rPr lang="en-US" sz="2000" dirty="0">
                <a:solidFill>
                  <a:srgbClr val="2D3E70"/>
                </a:solidFill>
                <a:latin typeface="Banburi Bold"/>
              </a:rPr>
              <a:t> Indonesia</a:t>
            </a:r>
          </a:p>
        </p:txBody>
      </p:sp>
    </p:spTree>
    <p:extLst>
      <p:ext uri="{BB962C8B-B14F-4D97-AF65-F5344CB8AC3E}">
        <p14:creationId xmlns:p14="http://schemas.microsoft.com/office/powerpoint/2010/main" val="255548831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2">
            <a:extLst>
              <a:ext uri="{FF2B5EF4-FFF2-40B4-BE49-F238E27FC236}">
                <a16:creationId xmlns:a16="http://schemas.microsoft.com/office/drawing/2014/main" id="{C494CE9D-8F96-1ECC-B86F-EA624B4AD62A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925" b="-9925"/>
            </a:stretch>
          </a:blipFill>
        </p:spPr>
      </p:sp>
      <p:sp>
        <p:nvSpPr>
          <p:cNvPr id="3" name="Freeform 3"/>
          <p:cNvSpPr/>
          <p:nvPr/>
        </p:nvSpPr>
        <p:spPr>
          <a:xfrm flipH="1" flipV="1">
            <a:off x="-2114733" y="-1721461"/>
            <a:ext cx="9329683" cy="4571545"/>
          </a:xfrm>
          <a:custGeom>
            <a:avLst/>
            <a:gdLst/>
            <a:ahLst/>
            <a:cxnLst/>
            <a:rect l="l" t="t" r="r" b="b"/>
            <a:pathLst>
              <a:path w="9329683" h="4571545">
                <a:moveTo>
                  <a:pt x="9329682" y="4571545"/>
                </a:moveTo>
                <a:lnTo>
                  <a:pt x="0" y="4571545"/>
                </a:lnTo>
                <a:lnTo>
                  <a:pt x="0" y="0"/>
                </a:lnTo>
                <a:lnTo>
                  <a:pt x="9329682" y="0"/>
                </a:lnTo>
                <a:lnTo>
                  <a:pt x="9329682" y="4571545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599813">
            <a:off x="11247990" y="6477022"/>
            <a:ext cx="10311063" cy="8145740"/>
          </a:xfrm>
          <a:custGeom>
            <a:avLst/>
            <a:gdLst/>
            <a:ahLst/>
            <a:cxnLst/>
            <a:rect l="l" t="t" r="r" b="b"/>
            <a:pathLst>
              <a:path w="10311063" h="8145740">
                <a:moveTo>
                  <a:pt x="0" y="0"/>
                </a:moveTo>
                <a:lnTo>
                  <a:pt x="10311063" y="0"/>
                </a:lnTo>
                <a:lnTo>
                  <a:pt x="10311063" y="8145740"/>
                </a:lnTo>
                <a:lnTo>
                  <a:pt x="0" y="814574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5" name="Freeform 5"/>
          <p:cNvSpPr/>
          <p:nvPr/>
        </p:nvSpPr>
        <p:spPr>
          <a:xfrm>
            <a:off x="16017754" y="2923558"/>
            <a:ext cx="1586057" cy="838628"/>
          </a:xfrm>
          <a:custGeom>
            <a:avLst/>
            <a:gdLst/>
            <a:ahLst/>
            <a:cxnLst/>
            <a:rect l="l" t="t" r="r" b="b"/>
            <a:pathLst>
              <a:path w="1586057" h="838628">
                <a:moveTo>
                  <a:pt x="0" y="0"/>
                </a:moveTo>
                <a:lnTo>
                  <a:pt x="1586057" y="0"/>
                </a:lnTo>
                <a:lnTo>
                  <a:pt x="1586057" y="838628"/>
                </a:lnTo>
                <a:lnTo>
                  <a:pt x="0" y="83862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2550108" y="2850084"/>
            <a:ext cx="492788" cy="492788"/>
          </a:xfrm>
          <a:custGeom>
            <a:avLst/>
            <a:gdLst/>
            <a:ahLst/>
            <a:cxnLst/>
            <a:rect l="l" t="t" r="r" b="b"/>
            <a:pathLst>
              <a:path w="492788" h="492788">
                <a:moveTo>
                  <a:pt x="0" y="0"/>
                </a:moveTo>
                <a:lnTo>
                  <a:pt x="492788" y="0"/>
                </a:lnTo>
                <a:lnTo>
                  <a:pt x="492788" y="492788"/>
                </a:lnTo>
                <a:lnTo>
                  <a:pt x="0" y="49278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028700" y="5526196"/>
            <a:ext cx="688155" cy="2293851"/>
          </a:xfrm>
          <a:custGeom>
            <a:avLst/>
            <a:gdLst/>
            <a:ahLst/>
            <a:cxnLst/>
            <a:rect l="l" t="t" r="r" b="b"/>
            <a:pathLst>
              <a:path w="688155" h="2293851">
                <a:moveTo>
                  <a:pt x="0" y="0"/>
                </a:moveTo>
                <a:lnTo>
                  <a:pt x="688155" y="0"/>
                </a:lnTo>
                <a:lnTo>
                  <a:pt x="688155" y="2293851"/>
                </a:lnTo>
                <a:lnTo>
                  <a:pt x="0" y="229385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028701" y="8918575"/>
            <a:ext cx="3467100" cy="3097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2300"/>
              </a:lnSpc>
              <a:spcBef>
                <a:spcPct val="0"/>
              </a:spcBef>
            </a:pPr>
            <a:r>
              <a:rPr lang="en-US" sz="2300" dirty="0">
                <a:solidFill>
                  <a:srgbClr val="FFFFFF"/>
                </a:solidFill>
                <a:latin typeface="Banburi Bold"/>
              </a:rPr>
              <a:t>Teknik </a:t>
            </a:r>
            <a:r>
              <a:rPr lang="en-US" sz="2300" dirty="0" err="1">
                <a:solidFill>
                  <a:srgbClr val="FFFFFF"/>
                </a:solidFill>
                <a:latin typeface="Banburi Bold"/>
              </a:rPr>
              <a:t>informatika</a:t>
            </a:r>
            <a:endParaRPr lang="en-US" sz="2300" dirty="0">
              <a:solidFill>
                <a:srgbClr val="FFFFFF"/>
              </a:solidFill>
              <a:latin typeface="Banburi Bold"/>
            </a:endParaRPr>
          </a:p>
        </p:txBody>
      </p:sp>
      <p:sp>
        <p:nvSpPr>
          <p:cNvPr id="9" name="Freeform 9"/>
          <p:cNvSpPr/>
          <p:nvPr/>
        </p:nvSpPr>
        <p:spPr>
          <a:xfrm flipH="1">
            <a:off x="3905582" y="9004288"/>
            <a:ext cx="2698025" cy="138274"/>
          </a:xfrm>
          <a:custGeom>
            <a:avLst/>
            <a:gdLst/>
            <a:ahLst/>
            <a:cxnLst/>
            <a:rect l="l" t="t" r="r" b="b"/>
            <a:pathLst>
              <a:path w="2698025" h="138274">
                <a:moveTo>
                  <a:pt x="2698025" y="0"/>
                </a:moveTo>
                <a:lnTo>
                  <a:pt x="0" y="0"/>
                </a:lnTo>
                <a:lnTo>
                  <a:pt x="0" y="138274"/>
                </a:lnTo>
                <a:lnTo>
                  <a:pt x="2698025" y="138274"/>
                </a:lnTo>
                <a:lnTo>
                  <a:pt x="2698025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2799788" y="7768497"/>
            <a:ext cx="427267" cy="411069"/>
          </a:xfrm>
          <a:custGeom>
            <a:avLst/>
            <a:gdLst/>
            <a:ahLst/>
            <a:cxnLst/>
            <a:rect l="l" t="t" r="r" b="b"/>
            <a:pathLst>
              <a:path w="427267" h="411069">
                <a:moveTo>
                  <a:pt x="0" y="0"/>
                </a:moveTo>
                <a:lnTo>
                  <a:pt x="427267" y="0"/>
                </a:lnTo>
                <a:lnTo>
                  <a:pt x="427267" y="411069"/>
                </a:lnTo>
                <a:lnTo>
                  <a:pt x="0" y="411069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r="-234639"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2358656" y="1066800"/>
            <a:ext cx="4894387" cy="309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300"/>
              </a:lnSpc>
              <a:spcBef>
                <a:spcPct val="0"/>
              </a:spcBef>
            </a:pPr>
            <a:r>
              <a:rPr lang="en-US" sz="2300" dirty="0">
                <a:solidFill>
                  <a:srgbClr val="FFFFFF"/>
                </a:solidFill>
                <a:latin typeface="Banburi Bold"/>
              </a:rPr>
              <a:t>Teknik </a:t>
            </a:r>
            <a:r>
              <a:rPr lang="en-US" sz="2300" dirty="0" err="1">
                <a:solidFill>
                  <a:srgbClr val="FFFFFF"/>
                </a:solidFill>
                <a:latin typeface="Banburi Bold"/>
              </a:rPr>
              <a:t>Informatika</a:t>
            </a:r>
            <a:endParaRPr lang="en-US" sz="2300" dirty="0">
              <a:solidFill>
                <a:srgbClr val="FFFFFF"/>
              </a:solidFill>
              <a:latin typeface="Banburi Bold"/>
            </a:endParaRPr>
          </a:p>
        </p:txBody>
      </p:sp>
      <p:sp>
        <p:nvSpPr>
          <p:cNvPr id="12" name="Freeform 12"/>
          <p:cNvSpPr/>
          <p:nvPr/>
        </p:nvSpPr>
        <p:spPr>
          <a:xfrm>
            <a:off x="10576655" y="1148476"/>
            <a:ext cx="2698025" cy="138274"/>
          </a:xfrm>
          <a:custGeom>
            <a:avLst/>
            <a:gdLst/>
            <a:ahLst/>
            <a:cxnLst/>
            <a:rect l="l" t="t" r="r" b="b"/>
            <a:pathLst>
              <a:path w="2698025" h="138274">
                <a:moveTo>
                  <a:pt x="0" y="0"/>
                </a:moveTo>
                <a:lnTo>
                  <a:pt x="2698025" y="0"/>
                </a:lnTo>
                <a:lnTo>
                  <a:pt x="2698025" y="138274"/>
                </a:lnTo>
                <a:lnTo>
                  <a:pt x="0" y="138274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696073" y="5305572"/>
            <a:ext cx="14519043" cy="13144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99"/>
              </a:lnSpc>
            </a:pPr>
            <a:r>
              <a:rPr lang="en-US" sz="9999" spc="299" dirty="0" err="1">
                <a:solidFill>
                  <a:srgbClr val="FFFFFF"/>
                </a:solidFill>
                <a:latin typeface="Brasika"/>
              </a:rPr>
              <a:t>Terima</a:t>
            </a:r>
            <a:r>
              <a:rPr lang="en-US" sz="9999" spc="299" dirty="0">
                <a:solidFill>
                  <a:srgbClr val="FFFFFF"/>
                </a:solidFill>
                <a:latin typeface="Brasika"/>
              </a:rPr>
              <a:t> Kasih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2">
            <a:extLst>
              <a:ext uri="{FF2B5EF4-FFF2-40B4-BE49-F238E27FC236}">
                <a16:creationId xmlns:a16="http://schemas.microsoft.com/office/drawing/2014/main" id="{AE623B19-4066-4D71-E3EF-8AD8F36B7286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925" b="-9925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152400"/>
            <a:ext cx="4054461" cy="8792307"/>
            <a:chOff x="0" y="0"/>
            <a:chExt cx="5405948" cy="11723075"/>
          </a:xfrm>
        </p:grpSpPr>
        <p:sp>
          <p:nvSpPr>
            <p:cNvPr id="4" name="AutoShape 4"/>
            <p:cNvSpPr/>
            <p:nvPr/>
          </p:nvSpPr>
          <p:spPr>
            <a:xfrm>
              <a:off x="0" y="0"/>
              <a:ext cx="5405948" cy="11723075"/>
            </a:xfrm>
            <a:prstGeom prst="rect">
              <a:avLst/>
            </a:prstGeom>
            <a:solidFill>
              <a:srgbClr val="FFFFFF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0" y="0"/>
            <a:ext cx="3902061" cy="8792307"/>
            <a:chOff x="0" y="0"/>
            <a:chExt cx="5202748" cy="11723075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/>
            <a:srcRect l="57016" r="17353"/>
            <a:stretch>
              <a:fillRect/>
            </a:stretch>
          </p:blipFill>
          <p:spPr>
            <a:xfrm>
              <a:off x="0" y="0"/>
              <a:ext cx="5202748" cy="11723075"/>
            </a:xfrm>
            <a:prstGeom prst="rect">
              <a:avLst/>
            </a:prstGeom>
          </p:spPr>
        </p:pic>
      </p:grpSp>
      <p:sp>
        <p:nvSpPr>
          <p:cNvPr id="7" name="Freeform 7"/>
          <p:cNvSpPr/>
          <p:nvPr/>
        </p:nvSpPr>
        <p:spPr>
          <a:xfrm>
            <a:off x="8897606" y="1600204"/>
            <a:ext cx="492788" cy="492788"/>
          </a:xfrm>
          <a:custGeom>
            <a:avLst/>
            <a:gdLst/>
            <a:ahLst/>
            <a:cxnLst/>
            <a:rect l="l" t="t" r="r" b="b"/>
            <a:pathLst>
              <a:path w="492788" h="492788">
                <a:moveTo>
                  <a:pt x="0" y="0"/>
                </a:moveTo>
                <a:lnTo>
                  <a:pt x="492788" y="0"/>
                </a:lnTo>
                <a:lnTo>
                  <a:pt x="492788" y="492788"/>
                </a:lnTo>
                <a:lnTo>
                  <a:pt x="0" y="4927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8" name="Freeform 8"/>
          <p:cNvSpPr/>
          <p:nvPr/>
        </p:nvSpPr>
        <p:spPr>
          <a:xfrm>
            <a:off x="17505588" y="3596976"/>
            <a:ext cx="688155" cy="2293851"/>
          </a:xfrm>
          <a:custGeom>
            <a:avLst/>
            <a:gdLst/>
            <a:ahLst/>
            <a:cxnLst/>
            <a:rect l="l" t="t" r="r" b="b"/>
            <a:pathLst>
              <a:path w="688155" h="2293851">
                <a:moveTo>
                  <a:pt x="0" y="0"/>
                </a:moveTo>
                <a:lnTo>
                  <a:pt x="688155" y="0"/>
                </a:lnTo>
                <a:lnTo>
                  <a:pt x="688155" y="2293851"/>
                </a:lnTo>
                <a:lnTo>
                  <a:pt x="0" y="229385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0149577" y="768349"/>
            <a:ext cx="7109723" cy="2693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000"/>
              </a:lnSpc>
              <a:spcBef>
                <a:spcPct val="0"/>
              </a:spcBef>
            </a:pPr>
            <a:r>
              <a:rPr lang="en-US" sz="2000" dirty="0">
                <a:solidFill>
                  <a:srgbClr val="2D3E70"/>
                </a:solidFill>
                <a:latin typeface="Banburi Bold"/>
              </a:rPr>
              <a:t>Teknik </a:t>
            </a:r>
            <a:r>
              <a:rPr lang="en-US" sz="2000" dirty="0" err="1">
                <a:solidFill>
                  <a:srgbClr val="2D3E70"/>
                </a:solidFill>
                <a:latin typeface="Banburi Bold"/>
              </a:rPr>
              <a:t>Informatika</a:t>
            </a:r>
            <a:endParaRPr lang="en-US" sz="2000" dirty="0">
              <a:solidFill>
                <a:srgbClr val="2D3E70"/>
              </a:solidFill>
              <a:latin typeface="Banburi Bold"/>
            </a:endParaRPr>
          </a:p>
        </p:txBody>
      </p:sp>
      <p:sp>
        <p:nvSpPr>
          <p:cNvPr id="10" name="Freeform 10"/>
          <p:cNvSpPr/>
          <p:nvPr/>
        </p:nvSpPr>
        <p:spPr>
          <a:xfrm>
            <a:off x="10191969" y="8381238"/>
            <a:ext cx="427267" cy="411069"/>
          </a:xfrm>
          <a:custGeom>
            <a:avLst/>
            <a:gdLst/>
            <a:ahLst/>
            <a:cxnLst/>
            <a:rect l="l" t="t" r="r" b="b"/>
            <a:pathLst>
              <a:path w="427267" h="411069">
                <a:moveTo>
                  <a:pt x="0" y="0"/>
                </a:moveTo>
                <a:lnTo>
                  <a:pt x="427267" y="0"/>
                </a:lnTo>
                <a:lnTo>
                  <a:pt x="427267" y="411069"/>
                </a:lnTo>
                <a:lnTo>
                  <a:pt x="0" y="41106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r="-234639"/>
            </a:stretch>
          </a:blipFill>
        </p:spPr>
      </p:sp>
      <p:grpSp>
        <p:nvGrpSpPr>
          <p:cNvPr id="11" name="Group 11"/>
          <p:cNvGrpSpPr/>
          <p:nvPr/>
        </p:nvGrpSpPr>
        <p:grpSpPr>
          <a:xfrm>
            <a:off x="-651290" y="736801"/>
            <a:ext cx="5387252" cy="590148"/>
            <a:chOff x="0" y="0"/>
            <a:chExt cx="1418865" cy="15543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418865" cy="155430"/>
            </a:xfrm>
            <a:custGeom>
              <a:avLst/>
              <a:gdLst/>
              <a:ahLst/>
              <a:cxnLst/>
              <a:rect l="l" t="t" r="r" b="b"/>
              <a:pathLst>
                <a:path w="1418865" h="155430">
                  <a:moveTo>
                    <a:pt x="73291" y="0"/>
                  </a:moveTo>
                  <a:lnTo>
                    <a:pt x="1345573" y="0"/>
                  </a:lnTo>
                  <a:cubicBezTo>
                    <a:pt x="1386051" y="0"/>
                    <a:pt x="1418865" y="32814"/>
                    <a:pt x="1418865" y="73291"/>
                  </a:cubicBezTo>
                  <a:lnTo>
                    <a:pt x="1418865" y="82139"/>
                  </a:lnTo>
                  <a:cubicBezTo>
                    <a:pt x="1418865" y="122616"/>
                    <a:pt x="1386051" y="155430"/>
                    <a:pt x="1345573" y="155430"/>
                  </a:cubicBezTo>
                  <a:lnTo>
                    <a:pt x="73291" y="155430"/>
                  </a:lnTo>
                  <a:cubicBezTo>
                    <a:pt x="32814" y="155430"/>
                    <a:pt x="0" y="122616"/>
                    <a:pt x="0" y="82139"/>
                  </a:cubicBezTo>
                  <a:lnTo>
                    <a:pt x="0" y="73291"/>
                  </a:lnTo>
                  <a:cubicBezTo>
                    <a:pt x="0" y="32814"/>
                    <a:pt x="32814" y="0"/>
                    <a:pt x="73291" y="0"/>
                  </a:cubicBezTo>
                  <a:close/>
                </a:path>
              </a:pathLst>
            </a:custGeom>
            <a:solidFill>
              <a:srgbClr val="F1C636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38100"/>
              <a:ext cx="1418865" cy="1173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00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-803690" y="584401"/>
            <a:ext cx="5387252" cy="590148"/>
            <a:chOff x="0" y="0"/>
            <a:chExt cx="1418865" cy="15543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418865" cy="155430"/>
            </a:xfrm>
            <a:custGeom>
              <a:avLst/>
              <a:gdLst/>
              <a:ahLst/>
              <a:cxnLst/>
              <a:rect l="l" t="t" r="r" b="b"/>
              <a:pathLst>
                <a:path w="1418865" h="155430">
                  <a:moveTo>
                    <a:pt x="73291" y="0"/>
                  </a:moveTo>
                  <a:lnTo>
                    <a:pt x="1345573" y="0"/>
                  </a:lnTo>
                  <a:cubicBezTo>
                    <a:pt x="1386051" y="0"/>
                    <a:pt x="1418865" y="32814"/>
                    <a:pt x="1418865" y="73291"/>
                  </a:cubicBezTo>
                  <a:lnTo>
                    <a:pt x="1418865" y="82139"/>
                  </a:lnTo>
                  <a:cubicBezTo>
                    <a:pt x="1418865" y="122616"/>
                    <a:pt x="1386051" y="155430"/>
                    <a:pt x="1345573" y="155430"/>
                  </a:cubicBezTo>
                  <a:lnTo>
                    <a:pt x="73291" y="155430"/>
                  </a:lnTo>
                  <a:cubicBezTo>
                    <a:pt x="32814" y="155430"/>
                    <a:pt x="0" y="122616"/>
                    <a:pt x="0" y="82139"/>
                  </a:cubicBezTo>
                  <a:lnTo>
                    <a:pt x="0" y="73291"/>
                  </a:lnTo>
                  <a:cubicBezTo>
                    <a:pt x="0" y="32814"/>
                    <a:pt x="32814" y="0"/>
                    <a:pt x="73291" y="0"/>
                  </a:cubicBezTo>
                  <a:close/>
                </a:path>
              </a:pathLst>
            </a:custGeom>
            <a:solidFill>
              <a:srgbClr val="E8EBF4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38100"/>
              <a:ext cx="1418865" cy="1173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00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319683" y="789970"/>
            <a:ext cx="4894387" cy="2693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000"/>
              </a:lnSpc>
              <a:spcBef>
                <a:spcPct val="0"/>
              </a:spcBef>
            </a:pPr>
            <a:r>
              <a:rPr lang="en-US" sz="2000" dirty="0">
                <a:solidFill>
                  <a:srgbClr val="2D3E70"/>
                </a:solidFill>
                <a:latin typeface="Banburi Bold"/>
              </a:rPr>
              <a:t>Universitas </a:t>
            </a:r>
            <a:r>
              <a:rPr lang="en-US" sz="2000" dirty="0" err="1">
                <a:solidFill>
                  <a:srgbClr val="2D3E70"/>
                </a:solidFill>
                <a:latin typeface="Banburi Bold"/>
              </a:rPr>
              <a:t>Binaniaga</a:t>
            </a:r>
            <a:r>
              <a:rPr lang="en-US" sz="2000" dirty="0">
                <a:solidFill>
                  <a:srgbClr val="2D3E70"/>
                </a:solidFill>
                <a:latin typeface="Banburi Bold"/>
              </a:rPr>
              <a:t> Indonesia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274350" y="1516893"/>
            <a:ext cx="8115300" cy="8751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6299"/>
              </a:lnSpc>
              <a:spcBef>
                <a:spcPct val="0"/>
              </a:spcBef>
            </a:pPr>
            <a:r>
              <a:rPr lang="en-US" sz="6999" spc="139" dirty="0" err="1">
                <a:solidFill>
                  <a:srgbClr val="2D3E70"/>
                </a:solidFill>
                <a:latin typeface="Brasika"/>
              </a:rPr>
              <a:t>Latar</a:t>
            </a:r>
            <a:r>
              <a:rPr lang="en-US" sz="6999" spc="139" dirty="0">
                <a:solidFill>
                  <a:srgbClr val="2D3E70"/>
                </a:solidFill>
                <a:latin typeface="Brasika"/>
              </a:rPr>
              <a:t> </a:t>
            </a:r>
            <a:r>
              <a:rPr lang="en-US" sz="6999" spc="139" dirty="0" err="1">
                <a:solidFill>
                  <a:srgbClr val="2D3E70"/>
                </a:solidFill>
                <a:latin typeface="Brasika"/>
              </a:rPr>
              <a:t>Belakang</a:t>
            </a:r>
            <a:endParaRPr lang="en-US" sz="6999" spc="139" dirty="0">
              <a:solidFill>
                <a:srgbClr val="2D3E70"/>
              </a:solidFill>
              <a:latin typeface="Brasika"/>
            </a:endParaRPr>
          </a:p>
        </p:txBody>
      </p:sp>
      <p:sp>
        <p:nvSpPr>
          <p:cNvPr id="20" name="Freeform 20"/>
          <p:cNvSpPr/>
          <p:nvPr/>
        </p:nvSpPr>
        <p:spPr>
          <a:xfrm rot="599813">
            <a:off x="11247990" y="6477022"/>
            <a:ext cx="10311063" cy="8145740"/>
          </a:xfrm>
          <a:custGeom>
            <a:avLst/>
            <a:gdLst/>
            <a:ahLst/>
            <a:cxnLst/>
            <a:rect l="l" t="t" r="r" b="b"/>
            <a:pathLst>
              <a:path w="10311063" h="8145740">
                <a:moveTo>
                  <a:pt x="0" y="0"/>
                </a:moveTo>
                <a:lnTo>
                  <a:pt x="10311063" y="0"/>
                </a:lnTo>
                <a:lnTo>
                  <a:pt x="10311063" y="8145740"/>
                </a:lnTo>
                <a:lnTo>
                  <a:pt x="0" y="814574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21" name="Group 21"/>
          <p:cNvGrpSpPr/>
          <p:nvPr/>
        </p:nvGrpSpPr>
        <p:grpSpPr>
          <a:xfrm>
            <a:off x="15746774" y="9264851"/>
            <a:ext cx="5387252" cy="590148"/>
            <a:chOff x="0" y="0"/>
            <a:chExt cx="1418865" cy="15543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418865" cy="155430"/>
            </a:xfrm>
            <a:custGeom>
              <a:avLst/>
              <a:gdLst/>
              <a:ahLst/>
              <a:cxnLst/>
              <a:rect l="l" t="t" r="r" b="b"/>
              <a:pathLst>
                <a:path w="1418865" h="155430">
                  <a:moveTo>
                    <a:pt x="73291" y="0"/>
                  </a:moveTo>
                  <a:lnTo>
                    <a:pt x="1345573" y="0"/>
                  </a:lnTo>
                  <a:cubicBezTo>
                    <a:pt x="1386051" y="0"/>
                    <a:pt x="1418865" y="32814"/>
                    <a:pt x="1418865" y="73291"/>
                  </a:cubicBezTo>
                  <a:lnTo>
                    <a:pt x="1418865" y="82139"/>
                  </a:lnTo>
                  <a:cubicBezTo>
                    <a:pt x="1418865" y="122616"/>
                    <a:pt x="1386051" y="155430"/>
                    <a:pt x="1345573" y="155430"/>
                  </a:cubicBezTo>
                  <a:lnTo>
                    <a:pt x="73291" y="155430"/>
                  </a:lnTo>
                  <a:cubicBezTo>
                    <a:pt x="32814" y="155430"/>
                    <a:pt x="0" y="122616"/>
                    <a:pt x="0" y="82139"/>
                  </a:cubicBezTo>
                  <a:lnTo>
                    <a:pt x="0" y="73291"/>
                  </a:lnTo>
                  <a:cubicBezTo>
                    <a:pt x="0" y="32814"/>
                    <a:pt x="32814" y="0"/>
                    <a:pt x="73291" y="0"/>
                  </a:cubicBezTo>
                  <a:close/>
                </a:path>
              </a:pathLst>
            </a:custGeom>
            <a:solidFill>
              <a:srgbClr val="F1C636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38100"/>
              <a:ext cx="1418865" cy="1173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00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5594374" y="9112451"/>
            <a:ext cx="5387252" cy="590148"/>
            <a:chOff x="0" y="0"/>
            <a:chExt cx="1418865" cy="15543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418865" cy="155430"/>
            </a:xfrm>
            <a:custGeom>
              <a:avLst/>
              <a:gdLst/>
              <a:ahLst/>
              <a:cxnLst/>
              <a:rect l="l" t="t" r="r" b="b"/>
              <a:pathLst>
                <a:path w="1418865" h="155430">
                  <a:moveTo>
                    <a:pt x="73291" y="0"/>
                  </a:moveTo>
                  <a:lnTo>
                    <a:pt x="1345573" y="0"/>
                  </a:lnTo>
                  <a:cubicBezTo>
                    <a:pt x="1386051" y="0"/>
                    <a:pt x="1418865" y="32814"/>
                    <a:pt x="1418865" y="73291"/>
                  </a:cubicBezTo>
                  <a:lnTo>
                    <a:pt x="1418865" y="82139"/>
                  </a:lnTo>
                  <a:cubicBezTo>
                    <a:pt x="1418865" y="122616"/>
                    <a:pt x="1386051" y="155430"/>
                    <a:pt x="1345573" y="155430"/>
                  </a:cubicBezTo>
                  <a:lnTo>
                    <a:pt x="73291" y="155430"/>
                  </a:lnTo>
                  <a:cubicBezTo>
                    <a:pt x="32814" y="155430"/>
                    <a:pt x="0" y="122616"/>
                    <a:pt x="0" y="82139"/>
                  </a:cubicBezTo>
                  <a:lnTo>
                    <a:pt x="0" y="73291"/>
                  </a:lnTo>
                  <a:cubicBezTo>
                    <a:pt x="0" y="32814"/>
                    <a:pt x="32814" y="0"/>
                    <a:pt x="73291" y="0"/>
                  </a:cubicBezTo>
                  <a:close/>
                </a:path>
              </a:pathLst>
            </a:custGeom>
            <a:solidFill>
              <a:srgbClr val="E8EBF4"/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0" y="38100"/>
              <a:ext cx="1418865" cy="1173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00"/>
                </a:lnSpc>
              </a:pPr>
              <a:endParaRPr/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15905695" y="9296400"/>
            <a:ext cx="2008858" cy="2603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000"/>
              </a:lnSpc>
              <a:spcBef>
                <a:spcPct val="0"/>
              </a:spcBef>
            </a:pPr>
            <a:r>
              <a:rPr lang="en-US" sz="2000">
                <a:solidFill>
                  <a:srgbClr val="2D3E70"/>
                </a:solidFill>
                <a:latin typeface="Banburi Bold"/>
              </a:rPr>
              <a:t>Halaman 02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4365449" y="2550590"/>
            <a:ext cx="12893851" cy="63267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300" dirty="0">
                <a:solidFill>
                  <a:srgbClr val="2D3E70"/>
                </a:solidFill>
                <a:latin typeface="Banburi"/>
              </a:rPr>
              <a:t>Usaha </a:t>
            </a:r>
            <a:r>
              <a:rPr lang="en-US" sz="2300" dirty="0" err="1">
                <a:solidFill>
                  <a:srgbClr val="2D3E70"/>
                </a:solidFill>
                <a:latin typeface="Banburi"/>
              </a:rPr>
              <a:t>rumah</a:t>
            </a:r>
            <a:r>
              <a:rPr lang="en-US" sz="2300" dirty="0">
                <a:solidFill>
                  <a:srgbClr val="2D3E70"/>
                </a:solidFill>
                <a:latin typeface="Banburi"/>
              </a:rPr>
              <a:t> </a:t>
            </a:r>
            <a:r>
              <a:rPr lang="en-US" sz="2300" dirty="0" err="1">
                <a:solidFill>
                  <a:srgbClr val="2D3E70"/>
                </a:solidFill>
                <a:latin typeface="Banburi"/>
              </a:rPr>
              <a:t>kost</a:t>
            </a:r>
            <a:r>
              <a:rPr lang="en-US" sz="2300" dirty="0">
                <a:solidFill>
                  <a:srgbClr val="2D3E70"/>
                </a:solidFill>
                <a:latin typeface="Banburi"/>
              </a:rPr>
              <a:t> </a:t>
            </a:r>
            <a:r>
              <a:rPr lang="en-US" sz="2300" dirty="0" err="1">
                <a:solidFill>
                  <a:srgbClr val="2D3E70"/>
                </a:solidFill>
                <a:latin typeface="Banburi"/>
              </a:rPr>
              <a:t>merupakan</a:t>
            </a:r>
            <a:r>
              <a:rPr lang="en-US" sz="2300" dirty="0">
                <a:solidFill>
                  <a:srgbClr val="2D3E70"/>
                </a:solidFill>
                <a:latin typeface="Banburi"/>
              </a:rPr>
              <a:t> </a:t>
            </a:r>
            <a:r>
              <a:rPr lang="en-US" sz="2300" dirty="0" err="1">
                <a:solidFill>
                  <a:srgbClr val="2D3E70"/>
                </a:solidFill>
                <a:latin typeface="Banburi"/>
              </a:rPr>
              <a:t>bisnis</a:t>
            </a:r>
            <a:r>
              <a:rPr lang="en-US" sz="2300" dirty="0">
                <a:solidFill>
                  <a:srgbClr val="2D3E70"/>
                </a:solidFill>
                <a:latin typeface="Banburi"/>
              </a:rPr>
              <a:t> yang sangat </a:t>
            </a:r>
            <a:r>
              <a:rPr lang="en-US" sz="2300" dirty="0" err="1">
                <a:solidFill>
                  <a:srgbClr val="2D3E70"/>
                </a:solidFill>
                <a:latin typeface="Banburi"/>
              </a:rPr>
              <a:t>potensial</a:t>
            </a:r>
            <a:r>
              <a:rPr lang="en-US" sz="2300" dirty="0">
                <a:solidFill>
                  <a:srgbClr val="2D3E70"/>
                </a:solidFill>
                <a:latin typeface="Banburi"/>
              </a:rPr>
              <a:t> </a:t>
            </a:r>
            <a:r>
              <a:rPr lang="en-US" sz="2300" dirty="0" err="1">
                <a:solidFill>
                  <a:srgbClr val="2D3E70"/>
                </a:solidFill>
                <a:latin typeface="Banburi"/>
              </a:rPr>
              <a:t>serta</a:t>
            </a:r>
            <a:r>
              <a:rPr lang="en-US" sz="2300" dirty="0">
                <a:solidFill>
                  <a:srgbClr val="2D3E70"/>
                </a:solidFill>
                <a:latin typeface="Banburi"/>
              </a:rPr>
              <a:t> </a:t>
            </a:r>
            <a:r>
              <a:rPr lang="en-US" sz="2300" dirty="0" err="1">
                <a:solidFill>
                  <a:srgbClr val="2D3E70"/>
                </a:solidFill>
                <a:latin typeface="Banburi"/>
              </a:rPr>
              <a:t>dapat</a:t>
            </a:r>
            <a:r>
              <a:rPr lang="en-US" sz="2300" dirty="0">
                <a:solidFill>
                  <a:srgbClr val="2D3E70"/>
                </a:solidFill>
                <a:latin typeface="Banburi"/>
              </a:rPr>
              <a:t> </a:t>
            </a:r>
            <a:r>
              <a:rPr lang="en-US" sz="2300" dirty="0" err="1">
                <a:solidFill>
                  <a:srgbClr val="2D3E70"/>
                </a:solidFill>
                <a:latin typeface="Banburi"/>
              </a:rPr>
              <a:t>dijadikan</a:t>
            </a:r>
            <a:r>
              <a:rPr lang="en-US" sz="2300" dirty="0">
                <a:solidFill>
                  <a:srgbClr val="2D3E70"/>
                </a:solidFill>
                <a:latin typeface="Banburi"/>
              </a:rPr>
              <a:t> </a:t>
            </a:r>
            <a:r>
              <a:rPr lang="en-US" sz="2300" dirty="0" err="1">
                <a:solidFill>
                  <a:srgbClr val="2D3E70"/>
                </a:solidFill>
                <a:latin typeface="Banburi"/>
              </a:rPr>
              <a:t>suatu</a:t>
            </a:r>
            <a:r>
              <a:rPr lang="en-US" sz="2300" dirty="0">
                <a:solidFill>
                  <a:srgbClr val="2D3E70"/>
                </a:solidFill>
                <a:latin typeface="Banburi"/>
              </a:rPr>
              <a:t>  </a:t>
            </a:r>
            <a:r>
              <a:rPr lang="en-US" sz="2300" dirty="0" err="1">
                <a:solidFill>
                  <a:srgbClr val="2D3E70"/>
                </a:solidFill>
                <a:latin typeface="Banburi"/>
              </a:rPr>
              <a:t>investasi</a:t>
            </a:r>
            <a:r>
              <a:rPr lang="en-US" sz="2300" dirty="0">
                <a:solidFill>
                  <a:srgbClr val="2D3E70"/>
                </a:solidFill>
                <a:latin typeface="Banburi"/>
              </a:rPr>
              <a:t> yang </a:t>
            </a:r>
            <a:r>
              <a:rPr lang="en-US" sz="2300" dirty="0" err="1">
                <a:solidFill>
                  <a:srgbClr val="2D3E70"/>
                </a:solidFill>
                <a:latin typeface="Banburi"/>
              </a:rPr>
              <a:t>menjanjikan</a:t>
            </a:r>
            <a:r>
              <a:rPr lang="en-US" sz="2300" dirty="0">
                <a:solidFill>
                  <a:srgbClr val="2D3E70"/>
                </a:solidFill>
                <a:latin typeface="Banburi"/>
              </a:rPr>
              <a:t> </a:t>
            </a:r>
            <a:r>
              <a:rPr lang="en-US" sz="2300" dirty="0" err="1">
                <a:solidFill>
                  <a:srgbClr val="2D3E70"/>
                </a:solidFill>
                <a:latin typeface="Banburi"/>
              </a:rPr>
              <a:t>dalam</a:t>
            </a:r>
            <a:r>
              <a:rPr lang="en-US" sz="2300" dirty="0">
                <a:solidFill>
                  <a:srgbClr val="2D3E70"/>
                </a:solidFill>
                <a:latin typeface="Banburi"/>
              </a:rPr>
              <a:t> </a:t>
            </a:r>
            <a:r>
              <a:rPr lang="en-US" sz="2300" dirty="0" err="1">
                <a:solidFill>
                  <a:srgbClr val="2D3E70"/>
                </a:solidFill>
                <a:latin typeface="Banburi"/>
              </a:rPr>
              <a:t>waktu</a:t>
            </a:r>
            <a:r>
              <a:rPr lang="en-US" sz="2300" dirty="0">
                <a:solidFill>
                  <a:srgbClr val="2D3E70"/>
                </a:solidFill>
                <a:latin typeface="Banburi"/>
              </a:rPr>
              <a:t> </a:t>
            </a:r>
            <a:r>
              <a:rPr lang="en-US" sz="2300" dirty="0" err="1">
                <a:solidFill>
                  <a:srgbClr val="2D3E70"/>
                </a:solidFill>
                <a:latin typeface="Banburi"/>
              </a:rPr>
              <a:t>jangka</a:t>
            </a:r>
            <a:r>
              <a:rPr lang="en-US" sz="2300" dirty="0">
                <a:solidFill>
                  <a:srgbClr val="2D3E70"/>
                </a:solidFill>
                <a:latin typeface="Banburi"/>
              </a:rPr>
              <a:t> </a:t>
            </a:r>
            <a:r>
              <a:rPr lang="en-US" sz="2300" dirty="0" err="1">
                <a:solidFill>
                  <a:srgbClr val="2D3E70"/>
                </a:solidFill>
                <a:latin typeface="Banburi"/>
              </a:rPr>
              <a:t>panjang</a:t>
            </a:r>
            <a:r>
              <a:rPr lang="en-US" sz="2300" dirty="0">
                <a:solidFill>
                  <a:srgbClr val="2D3E70"/>
                </a:solidFill>
                <a:latin typeface="Banburi"/>
              </a:rPr>
              <a:t>. </a:t>
            </a:r>
            <a:r>
              <a:rPr lang="en-US" sz="2300" dirty="0" err="1">
                <a:solidFill>
                  <a:srgbClr val="2D3E70"/>
                </a:solidFill>
                <a:latin typeface="Banburi"/>
              </a:rPr>
              <a:t>Ditambah</a:t>
            </a:r>
            <a:r>
              <a:rPr lang="en-US" sz="2300" dirty="0">
                <a:solidFill>
                  <a:srgbClr val="2D3E70"/>
                </a:solidFill>
                <a:latin typeface="Banburi"/>
              </a:rPr>
              <a:t> </a:t>
            </a:r>
            <a:r>
              <a:rPr lang="en-US" sz="2300" dirty="0" err="1">
                <a:solidFill>
                  <a:srgbClr val="2D3E70"/>
                </a:solidFill>
                <a:latin typeface="Banburi"/>
              </a:rPr>
              <a:t>saat</a:t>
            </a:r>
            <a:r>
              <a:rPr lang="en-US" sz="2300" dirty="0">
                <a:solidFill>
                  <a:srgbClr val="2D3E70"/>
                </a:solidFill>
                <a:latin typeface="Banburi"/>
              </a:rPr>
              <a:t> </a:t>
            </a:r>
            <a:r>
              <a:rPr lang="en-US" sz="2300" dirty="0" err="1">
                <a:solidFill>
                  <a:srgbClr val="2D3E70"/>
                </a:solidFill>
                <a:latin typeface="Banburi"/>
              </a:rPr>
              <a:t>ini</a:t>
            </a:r>
            <a:r>
              <a:rPr lang="en-US" sz="2300" dirty="0">
                <a:solidFill>
                  <a:srgbClr val="2D3E70"/>
                </a:solidFill>
                <a:latin typeface="Banburi"/>
              </a:rPr>
              <a:t> </a:t>
            </a:r>
            <a:r>
              <a:rPr lang="en-US" sz="2300" dirty="0" err="1">
                <a:solidFill>
                  <a:srgbClr val="2D3E70"/>
                </a:solidFill>
                <a:latin typeface="Banburi"/>
              </a:rPr>
              <a:t>banyak</a:t>
            </a:r>
            <a:r>
              <a:rPr lang="en-US" sz="2300" dirty="0">
                <a:solidFill>
                  <a:srgbClr val="2D3E70"/>
                </a:solidFill>
                <a:latin typeface="Banburi"/>
              </a:rPr>
              <a:t> </a:t>
            </a:r>
            <a:r>
              <a:rPr lang="en-US" sz="2300" dirty="0" err="1">
                <a:solidFill>
                  <a:srgbClr val="2D3E70"/>
                </a:solidFill>
                <a:latin typeface="Banburi"/>
              </a:rPr>
              <a:t>sekali</a:t>
            </a:r>
            <a:r>
              <a:rPr lang="en-US" sz="2300" dirty="0">
                <a:solidFill>
                  <a:srgbClr val="2D3E70"/>
                </a:solidFill>
                <a:latin typeface="Banburi"/>
              </a:rPr>
              <a:t> orang </a:t>
            </a:r>
            <a:r>
              <a:rPr lang="en-US" sz="2300" dirty="0" err="1">
                <a:solidFill>
                  <a:srgbClr val="2D3E70"/>
                </a:solidFill>
                <a:latin typeface="Banburi"/>
              </a:rPr>
              <a:t>merantau</a:t>
            </a:r>
            <a:r>
              <a:rPr lang="en-US" sz="2300" dirty="0">
                <a:solidFill>
                  <a:srgbClr val="2D3E70"/>
                </a:solidFill>
                <a:latin typeface="Banburi"/>
              </a:rPr>
              <a:t> </a:t>
            </a:r>
            <a:r>
              <a:rPr lang="en-US" sz="2300" dirty="0" err="1">
                <a:solidFill>
                  <a:srgbClr val="2D3E70"/>
                </a:solidFill>
                <a:latin typeface="Banburi"/>
              </a:rPr>
              <a:t>ke</a:t>
            </a:r>
            <a:r>
              <a:rPr lang="en-US" sz="2300" dirty="0">
                <a:solidFill>
                  <a:srgbClr val="2D3E70"/>
                </a:solidFill>
                <a:latin typeface="Banburi"/>
              </a:rPr>
              <a:t> </a:t>
            </a:r>
            <a:r>
              <a:rPr lang="en-US" sz="2300" dirty="0" err="1">
                <a:solidFill>
                  <a:srgbClr val="2D3E70"/>
                </a:solidFill>
                <a:latin typeface="Banburi"/>
              </a:rPr>
              <a:t>luar</a:t>
            </a:r>
            <a:r>
              <a:rPr lang="en-US" sz="2300" dirty="0">
                <a:solidFill>
                  <a:srgbClr val="2D3E70"/>
                </a:solidFill>
                <a:latin typeface="Banburi"/>
              </a:rPr>
              <a:t> </a:t>
            </a:r>
            <a:r>
              <a:rPr lang="en-US" sz="2300" dirty="0" err="1">
                <a:solidFill>
                  <a:srgbClr val="2D3E70"/>
                </a:solidFill>
                <a:latin typeface="Banburi"/>
              </a:rPr>
              <a:t>kota</a:t>
            </a:r>
            <a:r>
              <a:rPr lang="en-US" sz="2300" dirty="0">
                <a:solidFill>
                  <a:srgbClr val="2D3E70"/>
                </a:solidFill>
                <a:latin typeface="Banburi"/>
              </a:rPr>
              <a:t>. </a:t>
            </a:r>
            <a:r>
              <a:rPr lang="en-US" sz="2300" dirty="0" err="1">
                <a:solidFill>
                  <a:srgbClr val="2D3E70"/>
                </a:solidFill>
                <a:latin typeface="Banburi"/>
              </a:rPr>
              <a:t>banyak</a:t>
            </a:r>
            <a:r>
              <a:rPr lang="en-US" sz="2300" dirty="0">
                <a:solidFill>
                  <a:srgbClr val="2D3E70"/>
                </a:solidFill>
                <a:latin typeface="Banburi"/>
              </a:rPr>
              <a:t> </a:t>
            </a:r>
            <a:r>
              <a:rPr lang="en-US" sz="2300" dirty="0" err="1">
                <a:solidFill>
                  <a:srgbClr val="2D3E70"/>
                </a:solidFill>
                <a:latin typeface="Banburi"/>
              </a:rPr>
              <a:t>tantangan</a:t>
            </a:r>
            <a:r>
              <a:rPr lang="en-US" sz="2300" dirty="0">
                <a:solidFill>
                  <a:srgbClr val="2D3E70"/>
                </a:solidFill>
                <a:latin typeface="Banburi"/>
              </a:rPr>
              <a:t> yang </a:t>
            </a:r>
            <a:r>
              <a:rPr lang="en-US" sz="2300" dirty="0" err="1">
                <a:solidFill>
                  <a:srgbClr val="2D3E70"/>
                </a:solidFill>
                <a:latin typeface="Banburi"/>
              </a:rPr>
              <a:t>harus</a:t>
            </a:r>
            <a:r>
              <a:rPr lang="en-US" sz="2300" dirty="0">
                <a:solidFill>
                  <a:srgbClr val="2D3E70"/>
                </a:solidFill>
                <a:latin typeface="Banburi"/>
              </a:rPr>
              <a:t> </a:t>
            </a:r>
            <a:r>
              <a:rPr lang="en-US" sz="2300" dirty="0" err="1">
                <a:solidFill>
                  <a:srgbClr val="2D3E70"/>
                </a:solidFill>
                <a:latin typeface="Banburi"/>
              </a:rPr>
              <a:t>dihadapi</a:t>
            </a:r>
            <a:r>
              <a:rPr lang="en-US" sz="2300" dirty="0">
                <a:solidFill>
                  <a:srgbClr val="2D3E70"/>
                </a:solidFill>
                <a:latin typeface="Banburi"/>
              </a:rPr>
              <a:t> </a:t>
            </a:r>
            <a:r>
              <a:rPr lang="en-US" sz="2300" dirty="0" err="1">
                <a:solidFill>
                  <a:srgbClr val="2D3E70"/>
                </a:solidFill>
                <a:latin typeface="Banburi"/>
              </a:rPr>
              <a:t>untuk</a:t>
            </a:r>
            <a:r>
              <a:rPr lang="en-US" sz="2300" dirty="0">
                <a:solidFill>
                  <a:srgbClr val="2D3E70"/>
                </a:solidFill>
                <a:latin typeface="Banburi"/>
              </a:rPr>
              <a:t> </a:t>
            </a:r>
            <a:r>
              <a:rPr lang="en-US" sz="2300" dirty="0" err="1">
                <a:solidFill>
                  <a:srgbClr val="2D3E70"/>
                </a:solidFill>
                <a:latin typeface="Banburi"/>
              </a:rPr>
              <a:t>membuka</a:t>
            </a:r>
            <a:r>
              <a:rPr lang="en-US" sz="2300" dirty="0">
                <a:solidFill>
                  <a:srgbClr val="2D3E70"/>
                </a:solidFill>
                <a:latin typeface="Banburi"/>
              </a:rPr>
              <a:t> </a:t>
            </a:r>
            <a:r>
              <a:rPr lang="en-US" sz="2300" dirty="0" err="1">
                <a:solidFill>
                  <a:srgbClr val="2D3E70"/>
                </a:solidFill>
                <a:latin typeface="Banburi"/>
              </a:rPr>
              <a:t>usaha</a:t>
            </a:r>
            <a:r>
              <a:rPr lang="en-US" sz="2300" dirty="0">
                <a:solidFill>
                  <a:srgbClr val="2D3E70"/>
                </a:solidFill>
                <a:latin typeface="Banburi"/>
              </a:rPr>
              <a:t> </a:t>
            </a:r>
            <a:r>
              <a:rPr lang="en-US" sz="2300" dirty="0" err="1">
                <a:solidFill>
                  <a:srgbClr val="2D3E70"/>
                </a:solidFill>
                <a:latin typeface="Banburi"/>
              </a:rPr>
              <a:t>ini</a:t>
            </a:r>
            <a:r>
              <a:rPr lang="en-US" sz="2300" dirty="0">
                <a:solidFill>
                  <a:srgbClr val="2D3E70"/>
                </a:solidFill>
                <a:latin typeface="Banburi"/>
              </a:rPr>
              <a:t> salah </a:t>
            </a:r>
            <a:r>
              <a:rPr lang="en-US" sz="2300" dirty="0" err="1">
                <a:solidFill>
                  <a:srgbClr val="2D3E70"/>
                </a:solidFill>
                <a:latin typeface="Banburi"/>
              </a:rPr>
              <a:t>satunya</a:t>
            </a:r>
            <a:r>
              <a:rPr lang="en-US" sz="2300" dirty="0">
                <a:solidFill>
                  <a:srgbClr val="2D3E70"/>
                </a:solidFill>
                <a:latin typeface="Banburi"/>
              </a:rPr>
              <a:t> </a:t>
            </a:r>
            <a:r>
              <a:rPr lang="en-US" sz="2300" dirty="0" err="1">
                <a:solidFill>
                  <a:srgbClr val="2D3E70"/>
                </a:solidFill>
                <a:latin typeface="Banburi"/>
              </a:rPr>
              <a:t>yaitu</a:t>
            </a:r>
            <a:r>
              <a:rPr lang="en-US" sz="2300" dirty="0">
                <a:solidFill>
                  <a:srgbClr val="2D3E70"/>
                </a:solidFill>
                <a:latin typeface="Banburi"/>
              </a:rPr>
              <a:t> </a:t>
            </a:r>
            <a:r>
              <a:rPr lang="en-US" sz="2300" dirty="0" err="1">
                <a:solidFill>
                  <a:srgbClr val="2D3E70"/>
                </a:solidFill>
                <a:latin typeface="Banburi"/>
              </a:rPr>
              <a:t>menentukan</a:t>
            </a:r>
            <a:r>
              <a:rPr lang="en-US" sz="2300" dirty="0">
                <a:solidFill>
                  <a:srgbClr val="2D3E70"/>
                </a:solidFill>
                <a:latin typeface="Banburi"/>
              </a:rPr>
              <a:t> </a:t>
            </a:r>
            <a:r>
              <a:rPr lang="en-US" sz="2300" dirty="0" err="1">
                <a:solidFill>
                  <a:srgbClr val="2D3E70"/>
                </a:solidFill>
                <a:latin typeface="Banburi"/>
              </a:rPr>
              <a:t>harga</a:t>
            </a:r>
            <a:r>
              <a:rPr lang="en-US" sz="2300" dirty="0">
                <a:solidFill>
                  <a:srgbClr val="2D3E70"/>
                </a:solidFill>
                <a:latin typeface="Banburi"/>
              </a:rPr>
              <a:t> </a:t>
            </a:r>
            <a:r>
              <a:rPr lang="en-US" sz="2300" dirty="0" err="1">
                <a:solidFill>
                  <a:srgbClr val="2D3E70"/>
                </a:solidFill>
                <a:latin typeface="Banburi"/>
              </a:rPr>
              <a:t>sewa</a:t>
            </a:r>
            <a:r>
              <a:rPr lang="en-US" sz="2300" dirty="0">
                <a:solidFill>
                  <a:srgbClr val="2D3E70"/>
                </a:solidFill>
                <a:latin typeface="Banburi"/>
              </a:rPr>
              <a:t> yang </a:t>
            </a:r>
            <a:r>
              <a:rPr lang="en-US" sz="2300" dirty="0" err="1">
                <a:solidFill>
                  <a:srgbClr val="2D3E70"/>
                </a:solidFill>
                <a:latin typeface="Banburi"/>
              </a:rPr>
              <a:t>relevan</a:t>
            </a:r>
            <a:r>
              <a:rPr lang="en-US" sz="2300" dirty="0">
                <a:solidFill>
                  <a:srgbClr val="2D3E70"/>
                </a:solidFill>
                <a:latin typeface="Banburi"/>
              </a:rPr>
              <a:t>. </a:t>
            </a:r>
            <a:r>
              <a:rPr lang="en-US" sz="2300" dirty="0" err="1">
                <a:solidFill>
                  <a:srgbClr val="2D3E70"/>
                </a:solidFill>
                <a:latin typeface="Banburi"/>
              </a:rPr>
              <a:t>Menentukan</a:t>
            </a:r>
            <a:r>
              <a:rPr lang="en-US" sz="2300" dirty="0">
                <a:solidFill>
                  <a:srgbClr val="2D3E70"/>
                </a:solidFill>
                <a:latin typeface="Banburi"/>
              </a:rPr>
              <a:t> </a:t>
            </a:r>
            <a:r>
              <a:rPr lang="en-US" sz="2300" dirty="0" err="1">
                <a:solidFill>
                  <a:srgbClr val="2D3E70"/>
                </a:solidFill>
                <a:latin typeface="Banburi"/>
              </a:rPr>
              <a:t>harga</a:t>
            </a:r>
            <a:r>
              <a:rPr lang="en-US" sz="2300" dirty="0">
                <a:solidFill>
                  <a:srgbClr val="2D3E70"/>
                </a:solidFill>
                <a:latin typeface="Banburi"/>
              </a:rPr>
              <a:t> </a:t>
            </a:r>
            <a:r>
              <a:rPr lang="en-US" sz="2300" dirty="0" err="1">
                <a:solidFill>
                  <a:srgbClr val="2D3E70"/>
                </a:solidFill>
                <a:latin typeface="Banburi"/>
              </a:rPr>
              <a:t>sewa</a:t>
            </a:r>
            <a:r>
              <a:rPr lang="en-US" sz="2300" dirty="0">
                <a:solidFill>
                  <a:srgbClr val="2D3E70"/>
                </a:solidFill>
                <a:latin typeface="Banburi"/>
              </a:rPr>
              <a:t> </a:t>
            </a:r>
            <a:r>
              <a:rPr lang="en-US" sz="2300" dirty="0" err="1">
                <a:solidFill>
                  <a:srgbClr val="2D3E70"/>
                </a:solidFill>
                <a:latin typeface="Banburi"/>
              </a:rPr>
              <a:t>kamar</a:t>
            </a:r>
            <a:r>
              <a:rPr lang="en-US" sz="2300" dirty="0">
                <a:solidFill>
                  <a:srgbClr val="2D3E70"/>
                </a:solidFill>
                <a:latin typeface="Banburi"/>
              </a:rPr>
              <a:t> </a:t>
            </a:r>
            <a:r>
              <a:rPr lang="en-US" sz="2300" dirty="0" err="1">
                <a:solidFill>
                  <a:srgbClr val="2D3E70"/>
                </a:solidFill>
                <a:latin typeface="Banburi"/>
              </a:rPr>
              <a:t>kost</a:t>
            </a:r>
            <a:r>
              <a:rPr lang="en-US" sz="2300" dirty="0">
                <a:solidFill>
                  <a:srgbClr val="2D3E70"/>
                </a:solidFill>
                <a:latin typeface="Banburi"/>
              </a:rPr>
              <a:t> </a:t>
            </a:r>
            <a:r>
              <a:rPr lang="en-US" sz="2300" dirty="0" err="1">
                <a:solidFill>
                  <a:srgbClr val="2D3E70"/>
                </a:solidFill>
                <a:latin typeface="Banburi"/>
              </a:rPr>
              <a:t>merupakan</a:t>
            </a:r>
            <a:r>
              <a:rPr lang="en-US" sz="2300" dirty="0">
                <a:solidFill>
                  <a:srgbClr val="2D3E70"/>
                </a:solidFill>
                <a:latin typeface="Banburi"/>
              </a:rPr>
              <a:t> </a:t>
            </a:r>
            <a:r>
              <a:rPr lang="en-US" sz="2300" dirty="0" err="1">
                <a:solidFill>
                  <a:srgbClr val="2D3E70"/>
                </a:solidFill>
                <a:latin typeface="Banburi"/>
              </a:rPr>
              <a:t>hal</a:t>
            </a:r>
            <a:r>
              <a:rPr lang="en-US" sz="2300" dirty="0">
                <a:solidFill>
                  <a:srgbClr val="2D3E70"/>
                </a:solidFill>
                <a:latin typeface="Banburi"/>
              </a:rPr>
              <a:t> yang </a:t>
            </a:r>
            <a:r>
              <a:rPr lang="en-US" sz="2300" dirty="0" err="1">
                <a:solidFill>
                  <a:srgbClr val="2D3E70"/>
                </a:solidFill>
                <a:latin typeface="Banburi"/>
              </a:rPr>
              <a:t>penting</a:t>
            </a:r>
            <a:r>
              <a:rPr lang="en-US" sz="2300" dirty="0">
                <a:solidFill>
                  <a:srgbClr val="2D3E70"/>
                </a:solidFill>
                <a:latin typeface="Banburi"/>
              </a:rPr>
              <a:t>. Banyak </a:t>
            </a:r>
            <a:r>
              <a:rPr lang="en-US" sz="2300" dirty="0" err="1">
                <a:solidFill>
                  <a:srgbClr val="2D3E70"/>
                </a:solidFill>
                <a:latin typeface="Banburi"/>
              </a:rPr>
              <a:t>pemilik</a:t>
            </a:r>
            <a:r>
              <a:rPr lang="en-US" sz="2300" dirty="0">
                <a:solidFill>
                  <a:srgbClr val="2D3E70"/>
                </a:solidFill>
                <a:latin typeface="Banburi"/>
              </a:rPr>
              <a:t> </a:t>
            </a:r>
            <a:r>
              <a:rPr lang="en-US" sz="2300" dirty="0" err="1">
                <a:solidFill>
                  <a:srgbClr val="2D3E70"/>
                </a:solidFill>
                <a:latin typeface="Banburi"/>
              </a:rPr>
              <a:t>usaha</a:t>
            </a:r>
            <a:r>
              <a:rPr lang="en-US" sz="2300" dirty="0">
                <a:solidFill>
                  <a:srgbClr val="2D3E70"/>
                </a:solidFill>
                <a:latin typeface="Banburi"/>
              </a:rPr>
              <a:t> </a:t>
            </a:r>
            <a:r>
              <a:rPr lang="en-US" sz="2300" dirty="0" err="1">
                <a:solidFill>
                  <a:srgbClr val="2D3E70"/>
                </a:solidFill>
                <a:latin typeface="Banburi"/>
              </a:rPr>
              <a:t>rumah</a:t>
            </a:r>
            <a:r>
              <a:rPr lang="en-US" sz="2300" dirty="0">
                <a:solidFill>
                  <a:srgbClr val="2D3E70"/>
                </a:solidFill>
                <a:latin typeface="Banburi"/>
              </a:rPr>
              <a:t> </a:t>
            </a:r>
            <a:r>
              <a:rPr lang="en-US" sz="2300" dirty="0" err="1">
                <a:solidFill>
                  <a:srgbClr val="2D3E70"/>
                </a:solidFill>
                <a:latin typeface="Banburi"/>
              </a:rPr>
              <a:t>kost</a:t>
            </a:r>
            <a:r>
              <a:rPr lang="en-US" sz="2300" dirty="0">
                <a:solidFill>
                  <a:srgbClr val="2D3E70"/>
                </a:solidFill>
                <a:latin typeface="Banburi"/>
              </a:rPr>
              <a:t> </a:t>
            </a:r>
            <a:r>
              <a:rPr lang="en-US" sz="2300" dirty="0" err="1">
                <a:solidFill>
                  <a:srgbClr val="2D3E70"/>
                </a:solidFill>
                <a:latin typeface="Banburi"/>
              </a:rPr>
              <a:t>kesulitan</a:t>
            </a:r>
            <a:r>
              <a:rPr lang="en-US" sz="2300" dirty="0">
                <a:solidFill>
                  <a:srgbClr val="2D3E70"/>
                </a:solidFill>
                <a:latin typeface="Banburi"/>
              </a:rPr>
              <a:t> </a:t>
            </a:r>
            <a:r>
              <a:rPr lang="en-US" sz="2300" dirty="0" err="1">
                <a:solidFill>
                  <a:srgbClr val="2D3E70"/>
                </a:solidFill>
                <a:latin typeface="Banburi"/>
              </a:rPr>
              <a:t>dalam</a:t>
            </a:r>
            <a:r>
              <a:rPr lang="en-US" sz="2300" dirty="0">
                <a:solidFill>
                  <a:srgbClr val="2D3E70"/>
                </a:solidFill>
                <a:latin typeface="Banburi"/>
              </a:rPr>
              <a:t> </a:t>
            </a:r>
            <a:r>
              <a:rPr lang="en-US" sz="2300" dirty="0" err="1">
                <a:solidFill>
                  <a:srgbClr val="2D3E70"/>
                </a:solidFill>
                <a:latin typeface="Banburi"/>
              </a:rPr>
              <a:t>menentukan</a:t>
            </a:r>
            <a:r>
              <a:rPr lang="en-US" sz="2300" dirty="0">
                <a:solidFill>
                  <a:srgbClr val="2D3E70"/>
                </a:solidFill>
                <a:latin typeface="Banburi"/>
              </a:rPr>
              <a:t> </a:t>
            </a:r>
            <a:r>
              <a:rPr lang="en-US" sz="2300" dirty="0" err="1">
                <a:solidFill>
                  <a:srgbClr val="2D3E70"/>
                </a:solidFill>
                <a:latin typeface="Banburi"/>
              </a:rPr>
              <a:t>harga</a:t>
            </a:r>
            <a:r>
              <a:rPr lang="en-US" sz="2300" dirty="0">
                <a:solidFill>
                  <a:srgbClr val="2D3E70"/>
                </a:solidFill>
                <a:latin typeface="Banburi"/>
              </a:rPr>
              <a:t> </a:t>
            </a:r>
            <a:r>
              <a:rPr lang="en-US" sz="2300" dirty="0" err="1">
                <a:solidFill>
                  <a:srgbClr val="2D3E70"/>
                </a:solidFill>
                <a:latin typeface="Banburi"/>
              </a:rPr>
              <a:t>sewa</a:t>
            </a:r>
            <a:r>
              <a:rPr lang="en-US" sz="2300" dirty="0">
                <a:solidFill>
                  <a:srgbClr val="2D3E70"/>
                </a:solidFill>
                <a:latin typeface="Banburi"/>
              </a:rPr>
              <a:t>, Karena </a:t>
            </a:r>
            <a:r>
              <a:rPr lang="en-US" sz="2300" dirty="0" err="1">
                <a:solidFill>
                  <a:srgbClr val="2D3E70"/>
                </a:solidFill>
                <a:latin typeface="Banburi"/>
              </a:rPr>
              <a:t>jika</a:t>
            </a:r>
            <a:r>
              <a:rPr lang="en-US" sz="2300" dirty="0">
                <a:solidFill>
                  <a:srgbClr val="2D3E70"/>
                </a:solidFill>
                <a:latin typeface="Banburi"/>
              </a:rPr>
              <a:t> </a:t>
            </a:r>
            <a:r>
              <a:rPr lang="en-US" sz="2300" dirty="0" err="1">
                <a:solidFill>
                  <a:srgbClr val="2D3E70"/>
                </a:solidFill>
                <a:latin typeface="Banburi"/>
              </a:rPr>
              <a:t>pemilik</a:t>
            </a:r>
            <a:r>
              <a:rPr lang="en-US" sz="2300" dirty="0">
                <a:solidFill>
                  <a:srgbClr val="2D3E70"/>
                </a:solidFill>
                <a:latin typeface="Banburi"/>
              </a:rPr>
              <a:t> </a:t>
            </a:r>
            <a:r>
              <a:rPr lang="en-US" sz="2300" dirty="0" err="1">
                <a:solidFill>
                  <a:srgbClr val="2D3E70"/>
                </a:solidFill>
                <a:latin typeface="Banburi"/>
              </a:rPr>
              <a:t>usaha</a:t>
            </a:r>
            <a:r>
              <a:rPr lang="en-US" sz="2300" dirty="0">
                <a:solidFill>
                  <a:srgbClr val="2D3E70"/>
                </a:solidFill>
                <a:latin typeface="Banburi"/>
              </a:rPr>
              <a:t> </a:t>
            </a:r>
            <a:r>
              <a:rPr lang="en-US" sz="2300" dirty="0" err="1">
                <a:solidFill>
                  <a:srgbClr val="2D3E70"/>
                </a:solidFill>
                <a:latin typeface="Banburi"/>
              </a:rPr>
              <a:t>rumah</a:t>
            </a:r>
            <a:r>
              <a:rPr lang="en-US" sz="2300" dirty="0">
                <a:solidFill>
                  <a:srgbClr val="2D3E70"/>
                </a:solidFill>
                <a:latin typeface="Banburi"/>
              </a:rPr>
              <a:t> </a:t>
            </a:r>
            <a:r>
              <a:rPr lang="en-US" sz="2300" dirty="0" err="1">
                <a:solidFill>
                  <a:srgbClr val="2D3E70"/>
                </a:solidFill>
                <a:latin typeface="Banburi"/>
              </a:rPr>
              <a:t>kost</a:t>
            </a:r>
            <a:r>
              <a:rPr lang="en-US" sz="2300" dirty="0">
                <a:solidFill>
                  <a:srgbClr val="2D3E70"/>
                </a:solidFill>
                <a:latin typeface="Banburi"/>
              </a:rPr>
              <a:t> salah </a:t>
            </a:r>
            <a:r>
              <a:rPr lang="en-US" sz="2300" dirty="0" err="1">
                <a:solidFill>
                  <a:srgbClr val="2D3E70"/>
                </a:solidFill>
                <a:latin typeface="Banburi"/>
              </a:rPr>
              <a:t>dalam</a:t>
            </a:r>
            <a:r>
              <a:rPr lang="en-US" sz="2300" dirty="0">
                <a:solidFill>
                  <a:srgbClr val="2D3E70"/>
                </a:solidFill>
                <a:latin typeface="Banburi"/>
              </a:rPr>
              <a:t> </a:t>
            </a:r>
            <a:r>
              <a:rPr lang="en-US" sz="2300" dirty="0" err="1">
                <a:solidFill>
                  <a:srgbClr val="2D3E70"/>
                </a:solidFill>
                <a:latin typeface="Banburi"/>
              </a:rPr>
              <a:t>penentuan</a:t>
            </a:r>
            <a:r>
              <a:rPr lang="en-US" sz="2300" dirty="0">
                <a:solidFill>
                  <a:srgbClr val="2D3E70"/>
                </a:solidFill>
                <a:latin typeface="Banburi"/>
              </a:rPr>
              <a:t> </a:t>
            </a:r>
            <a:r>
              <a:rPr lang="en-US" sz="2300" dirty="0" err="1">
                <a:solidFill>
                  <a:srgbClr val="2D3E70"/>
                </a:solidFill>
                <a:latin typeface="Banburi"/>
              </a:rPr>
              <a:t>harga</a:t>
            </a:r>
            <a:r>
              <a:rPr lang="en-US" sz="2300" dirty="0">
                <a:solidFill>
                  <a:srgbClr val="2D3E70"/>
                </a:solidFill>
                <a:latin typeface="Banburi"/>
              </a:rPr>
              <a:t> </a:t>
            </a:r>
            <a:r>
              <a:rPr lang="en-US" sz="2300" dirty="0" err="1">
                <a:solidFill>
                  <a:srgbClr val="2D3E70"/>
                </a:solidFill>
                <a:latin typeface="Banburi"/>
              </a:rPr>
              <a:t>sewa</a:t>
            </a:r>
            <a:r>
              <a:rPr lang="en-US" sz="2300" dirty="0">
                <a:solidFill>
                  <a:srgbClr val="2D3E70"/>
                </a:solidFill>
                <a:latin typeface="Banburi"/>
              </a:rPr>
              <a:t> </a:t>
            </a:r>
            <a:r>
              <a:rPr lang="en-US" sz="2300" dirty="0" err="1">
                <a:solidFill>
                  <a:srgbClr val="2D3E70"/>
                </a:solidFill>
                <a:latin typeface="Banburi"/>
              </a:rPr>
              <a:t>membuat</a:t>
            </a:r>
            <a:r>
              <a:rPr lang="en-US" sz="2300" dirty="0">
                <a:solidFill>
                  <a:srgbClr val="2D3E70"/>
                </a:solidFill>
                <a:latin typeface="Banburi"/>
              </a:rPr>
              <a:t> </a:t>
            </a:r>
            <a:r>
              <a:rPr lang="en-US" sz="2300" dirty="0" err="1">
                <a:solidFill>
                  <a:srgbClr val="2D3E70"/>
                </a:solidFill>
                <a:latin typeface="Banburi"/>
              </a:rPr>
              <a:t>pemilik</a:t>
            </a:r>
            <a:r>
              <a:rPr lang="en-US" sz="2300" dirty="0">
                <a:solidFill>
                  <a:srgbClr val="2D3E70"/>
                </a:solidFill>
                <a:latin typeface="Banburi"/>
              </a:rPr>
              <a:t> </a:t>
            </a:r>
            <a:r>
              <a:rPr lang="en-US" sz="2300" dirty="0" err="1">
                <a:solidFill>
                  <a:srgbClr val="2D3E70"/>
                </a:solidFill>
                <a:latin typeface="Banburi"/>
              </a:rPr>
              <a:t>usaha</a:t>
            </a:r>
            <a:r>
              <a:rPr lang="en-US" sz="2300" dirty="0">
                <a:solidFill>
                  <a:srgbClr val="2D3E70"/>
                </a:solidFill>
                <a:latin typeface="Banburi"/>
              </a:rPr>
              <a:t> </a:t>
            </a:r>
            <a:r>
              <a:rPr lang="en-US" sz="2300" dirty="0" err="1">
                <a:solidFill>
                  <a:srgbClr val="2D3E70"/>
                </a:solidFill>
                <a:latin typeface="Banburi"/>
              </a:rPr>
              <a:t>rumah</a:t>
            </a:r>
            <a:r>
              <a:rPr lang="en-US" sz="2300" dirty="0">
                <a:solidFill>
                  <a:srgbClr val="2D3E70"/>
                </a:solidFill>
                <a:latin typeface="Banburi"/>
              </a:rPr>
              <a:t> </a:t>
            </a:r>
            <a:r>
              <a:rPr lang="en-US" sz="2300" dirty="0" err="1">
                <a:solidFill>
                  <a:srgbClr val="2D3E70"/>
                </a:solidFill>
                <a:latin typeface="Banburi"/>
              </a:rPr>
              <a:t>kost</a:t>
            </a:r>
            <a:r>
              <a:rPr lang="en-US" sz="2300" dirty="0">
                <a:solidFill>
                  <a:srgbClr val="2D3E70"/>
                </a:solidFill>
                <a:latin typeface="Banburi"/>
              </a:rPr>
              <a:t> </a:t>
            </a:r>
            <a:r>
              <a:rPr lang="en-US" sz="2300" dirty="0" err="1">
                <a:solidFill>
                  <a:srgbClr val="2D3E70"/>
                </a:solidFill>
                <a:latin typeface="Banburi"/>
              </a:rPr>
              <a:t>tidak</a:t>
            </a:r>
            <a:r>
              <a:rPr lang="en-US" sz="2300" dirty="0">
                <a:solidFill>
                  <a:srgbClr val="2D3E70"/>
                </a:solidFill>
                <a:latin typeface="Banburi"/>
              </a:rPr>
              <a:t> </a:t>
            </a:r>
            <a:r>
              <a:rPr lang="en-US" sz="2300" dirty="0" err="1">
                <a:solidFill>
                  <a:srgbClr val="2D3E70"/>
                </a:solidFill>
                <a:latin typeface="Banburi"/>
              </a:rPr>
              <a:t>mendapatkan</a:t>
            </a:r>
            <a:r>
              <a:rPr lang="en-US" sz="2300" dirty="0">
                <a:solidFill>
                  <a:srgbClr val="2D3E70"/>
                </a:solidFill>
                <a:latin typeface="Banburi"/>
              </a:rPr>
              <a:t> </a:t>
            </a:r>
            <a:r>
              <a:rPr lang="en-US" sz="2300" dirty="0" err="1">
                <a:solidFill>
                  <a:srgbClr val="2D3E70"/>
                </a:solidFill>
                <a:latin typeface="Banburi"/>
              </a:rPr>
              <a:t>untung</a:t>
            </a:r>
            <a:r>
              <a:rPr lang="en-US" sz="2300" dirty="0">
                <a:solidFill>
                  <a:srgbClr val="2D3E70"/>
                </a:solidFill>
                <a:latin typeface="Banburi"/>
              </a:rPr>
              <a:t> yang </a:t>
            </a:r>
            <a:r>
              <a:rPr lang="en-US" sz="2300" dirty="0" err="1">
                <a:solidFill>
                  <a:srgbClr val="2D3E70"/>
                </a:solidFill>
                <a:latin typeface="Banburi"/>
              </a:rPr>
              <a:t>maksimal</a:t>
            </a:r>
            <a:r>
              <a:rPr lang="en-US" sz="2300" dirty="0">
                <a:solidFill>
                  <a:srgbClr val="2D3E70"/>
                </a:solidFill>
                <a:latin typeface="Banburi"/>
              </a:rPr>
              <a:t>, demi </a:t>
            </a:r>
            <a:r>
              <a:rPr lang="en-US" sz="2300" dirty="0" err="1">
                <a:solidFill>
                  <a:srgbClr val="2D3E70"/>
                </a:solidFill>
                <a:latin typeface="Banburi"/>
              </a:rPr>
              <a:t>efisiensi</a:t>
            </a:r>
            <a:r>
              <a:rPr lang="en-US" sz="2300" dirty="0">
                <a:solidFill>
                  <a:srgbClr val="2D3E70"/>
                </a:solidFill>
                <a:latin typeface="Banburi"/>
              </a:rPr>
              <a:t> </a:t>
            </a:r>
            <a:r>
              <a:rPr lang="en-US" sz="2300" dirty="0" err="1">
                <a:solidFill>
                  <a:srgbClr val="2D3E70"/>
                </a:solidFill>
                <a:latin typeface="Banburi"/>
              </a:rPr>
              <a:t>pemilik</a:t>
            </a:r>
            <a:r>
              <a:rPr lang="en-US" sz="2300" dirty="0">
                <a:solidFill>
                  <a:srgbClr val="2D3E70"/>
                </a:solidFill>
                <a:latin typeface="Banburi"/>
              </a:rPr>
              <a:t> </a:t>
            </a:r>
            <a:r>
              <a:rPr lang="en-US" sz="2300" dirty="0" err="1">
                <a:solidFill>
                  <a:srgbClr val="2D3E70"/>
                </a:solidFill>
                <a:latin typeface="Banburi"/>
              </a:rPr>
              <a:t>usaha</a:t>
            </a:r>
            <a:r>
              <a:rPr lang="en-US" sz="2300" dirty="0">
                <a:solidFill>
                  <a:srgbClr val="2D3E70"/>
                </a:solidFill>
                <a:latin typeface="Banburi"/>
              </a:rPr>
              <a:t> </a:t>
            </a:r>
            <a:r>
              <a:rPr lang="en-US" sz="2300" dirty="0" err="1">
                <a:solidFill>
                  <a:srgbClr val="2D3E70"/>
                </a:solidFill>
                <a:latin typeface="Banburi"/>
              </a:rPr>
              <a:t>rumah</a:t>
            </a:r>
            <a:r>
              <a:rPr lang="en-US" sz="2300" dirty="0">
                <a:solidFill>
                  <a:srgbClr val="2D3E70"/>
                </a:solidFill>
                <a:latin typeface="Banburi"/>
              </a:rPr>
              <a:t> </a:t>
            </a:r>
            <a:r>
              <a:rPr lang="en-US" sz="2300" dirty="0" err="1">
                <a:solidFill>
                  <a:srgbClr val="2D3E70"/>
                </a:solidFill>
                <a:latin typeface="Banburi"/>
              </a:rPr>
              <a:t>kost</a:t>
            </a:r>
            <a:r>
              <a:rPr lang="en-US" sz="2300" dirty="0">
                <a:solidFill>
                  <a:srgbClr val="2D3E70"/>
                </a:solidFill>
                <a:latin typeface="Banburi"/>
              </a:rPr>
              <a:t> </a:t>
            </a:r>
            <a:r>
              <a:rPr lang="en-US" sz="2300" dirty="0" err="1">
                <a:solidFill>
                  <a:srgbClr val="2D3E70"/>
                </a:solidFill>
                <a:latin typeface="Banburi"/>
              </a:rPr>
              <a:t>dituntut</a:t>
            </a:r>
            <a:r>
              <a:rPr lang="en-US" sz="2300" dirty="0">
                <a:solidFill>
                  <a:srgbClr val="2D3E70"/>
                </a:solidFill>
                <a:latin typeface="Banburi"/>
              </a:rPr>
              <a:t> </a:t>
            </a:r>
            <a:r>
              <a:rPr lang="en-US" sz="2300" dirty="0" err="1">
                <a:solidFill>
                  <a:srgbClr val="2D3E70"/>
                </a:solidFill>
                <a:latin typeface="Banburi"/>
              </a:rPr>
              <a:t>memiliki</a:t>
            </a:r>
            <a:r>
              <a:rPr lang="en-US" sz="2300" dirty="0">
                <a:solidFill>
                  <a:srgbClr val="2D3E70"/>
                </a:solidFill>
                <a:latin typeface="Banburi"/>
              </a:rPr>
              <a:t> </a:t>
            </a:r>
            <a:r>
              <a:rPr lang="en-US" sz="2300" dirty="0" err="1">
                <a:solidFill>
                  <a:srgbClr val="2D3E70"/>
                </a:solidFill>
                <a:latin typeface="Banburi"/>
              </a:rPr>
              <a:t>sistem</a:t>
            </a:r>
            <a:r>
              <a:rPr lang="en-US" sz="2300" dirty="0">
                <a:solidFill>
                  <a:srgbClr val="2D3E70"/>
                </a:solidFill>
                <a:latin typeface="Banburi"/>
              </a:rPr>
              <a:t> </a:t>
            </a:r>
            <a:r>
              <a:rPr lang="en-US" sz="2300" dirty="0" err="1">
                <a:solidFill>
                  <a:srgbClr val="2D3E70"/>
                </a:solidFill>
                <a:latin typeface="Banburi"/>
              </a:rPr>
              <a:t>kecerdasan</a:t>
            </a:r>
            <a:r>
              <a:rPr lang="en-US" sz="2300" dirty="0">
                <a:solidFill>
                  <a:srgbClr val="2D3E70"/>
                </a:solidFill>
                <a:latin typeface="Banburi"/>
              </a:rPr>
              <a:t> yang </a:t>
            </a:r>
            <a:r>
              <a:rPr lang="en-US" sz="2300" dirty="0" err="1">
                <a:solidFill>
                  <a:srgbClr val="2D3E70"/>
                </a:solidFill>
                <a:latin typeface="Banburi"/>
              </a:rPr>
              <a:t>dapat</a:t>
            </a:r>
            <a:r>
              <a:rPr lang="en-US" sz="2300" dirty="0">
                <a:solidFill>
                  <a:srgbClr val="2D3E70"/>
                </a:solidFill>
                <a:latin typeface="Banburi"/>
              </a:rPr>
              <a:t> </a:t>
            </a:r>
            <a:r>
              <a:rPr lang="en-US" sz="2300" dirty="0" err="1">
                <a:solidFill>
                  <a:srgbClr val="2D3E70"/>
                </a:solidFill>
                <a:latin typeface="Banburi"/>
              </a:rPr>
              <a:t>digunakan</a:t>
            </a:r>
            <a:r>
              <a:rPr lang="en-US" sz="2300" dirty="0">
                <a:solidFill>
                  <a:srgbClr val="2D3E70"/>
                </a:solidFill>
                <a:latin typeface="Banburi"/>
              </a:rPr>
              <a:t> </a:t>
            </a:r>
            <a:r>
              <a:rPr lang="en-US" sz="2300" dirty="0" err="1">
                <a:solidFill>
                  <a:srgbClr val="2D3E70"/>
                </a:solidFill>
                <a:latin typeface="Banburi"/>
              </a:rPr>
              <a:t>sebagai</a:t>
            </a:r>
            <a:r>
              <a:rPr lang="en-US" sz="2300" dirty="0">
                <a:solidFill>
                  <a:srgbClr val="2D3E70"/>
                </a:solidFill>
                <a:latin typeface="Banburi"/>
              </a:rPr>
              <a:t> media </a:t>
            </a:r>
            <a:r>
              <a:rPr lang="en-US" sz="2300" dirty="0" err="1">
                <a:solidFill>
                  <a:srgbClr val="2D3E70"/>
                </a:solidFill>
                <a:latin typeface="Banburi"/>
              </a:rPr>
              <a:t>pengambilan</a:t>
            </a:r>
            <a:r>
              <a:rPr lang="en-US" sz="2300" dirty="0">
                <a:solidFill>
                  <a:srgbClr val="2D3E70"/>
                </a:solidFill>
                <a:latin typeface="Banburi"/>
              </a:rPr>
              <a:t> </a:t>
            </a:r>
            <a:r>
              <a:rPr lang="en-US" sz="2300" dirty="0" err="1">
                <a:solidFill>
                  <a:srgbClr val="2D3E70"/>
                </a:solidFill>
                <a:latin typeface="Banburi"/>
              </a:rPr>
              <a:t>keputusan</a:t>
            </a:r>
            <a:r>
              <a:rPr lang="en-US" sz="2300" dirty="0">
                <a:solidFill>
                  <a:srgbClr val="2D3E70"/>
                </a:solidFill>
                <a:latin typeface="Banburi"/>
              </a:rPr>
              <a:t> </a:t>
            </a:r>
            <a:r>
              <a:rPr lang="en-US" sz="2300" dirty="0" err="1">
                <a:solidFill>
                  <a:srgbClr val="2D3E70"/>
                </a:solidFill>
                <a:latin typeface="Banburi"/>
              </a:rPr>
              <a:t>dalam</a:t>
            </a:r>
            <a:r>
              <a:rPr lang="en-US" sz="2300" dirty="0">
                <a:solidFill>
                  <a:srgbClr val="2D3E70"/>
                </a:solidFill>
                <a:latin typeface="Banburi"/>
              </a:rPr>
              <a:t> </a:t>
            </a:r>
            <a:r>
              <a:rPr lang="en-US" sz="2300" dirty="0" err="1">
                <a:solidFill>
                  <a:srgbClr val="2D3E70"/>
                </a:solidFill>
                <a:latin typeface="Banburi"/>
              </a:rPr>
              <a:t>menentukan</a:t>
            </a:r>
            <a:r>
              <a:rPr lang="en-US" sz="2300" dirty="0">
                <a:solidFill>
                  <a:srgbClr val="2D3E70"/>
                </a:solidFill>
                <a:latin typeface="Banburi"/>
              </a:rPr>
              <a:t> </a:t>
            </a:r>
            <a:r>
              <a:rPr lang="en-US" sz="2300" dirty="0" err="1">
                <a:solidFill>
                  <a:srgbClr val="2D3E70"/>
                </a:solidFill>
                <a:latin typeface="Banburi"/>
              </a:rPr>
              <a:t>harga</a:t>
            </a:r>
            <a:r>
              <a:rPr lang="en-US" sz="2300" dirty="0">
                <a:solidFill>
                  <a:srgbClr val="2D3E70"/>
                </a:solidFill>
                <a:latin typeface="Banburi"/>
              </a:rPr>
              <a:t> </a:t>
            </a:r>
            <a:r>
              <a:rPr lang="en-US" sz="2300" dirty="0" err="1">
                <a:solidFill>
                  <a:srgbClr val="2D3E70"/>
                </a:solidFill>
                <a:latin typeface="Banburi"/>
              </a:rPr>
              <a:t>sewa</a:t>
            </a:r>
            <a:r>
              <a:rPr lang="en-US" sz="2300" dirty="0">
                <a:solidFill>
                  <a:srgbClr val="2D3E70"/>
                </a:solidFill>
                <a:latin typeface="Banburi"/>
              </a:rPr>
              <a:t> yang </a:t>
            </a:r>
            <a:r>
              <a:rPr lang="en-US" sz="2300" dirty="0" err="1">
                <a:solidFill>
                  <a:srgbClr val="2D3E70"/>
                </a:solidFill>
                <a:latin typeface="Banburi"/>
              </a:rPr>
              <a:t>tepat</a:t>
            </a:r>
            <a:r>
              <a:rPr lang="en-US" sz="2300" dirty="0">
                <a:solidFill>
                  <a:srgbClr val="2D3E70"/>
                </a:solidFill>
                <a:latin typeface="Banburi"/>
              </a:rPr>
              <a:t>. Pada </a:t>
            </a:r>
            <a:r>
              <a:rPr lang="en-US" sz="2300" dirty="0" err="1">
                <a:solidFill>
                  <a:srgbClr val="2D3E70"/>
                </a:solidFill>
                <a:latin typeface="Banburi"/>
              </a:rPr>
              <a:t>sistem</a:t>
            </a:r>
            <a:r>
              <a:rPr lang="en-US" sz="2300" dirty="0">
                <a:solidFill>
                  <a:srgbClr val="2D3E70"/>
                </a:solidFill>
                <a:latin typeface="Banburi"/>
              </a:rPr>
              <a:t> </a:t>
            </a:r>
            <a:r>
              <a:rPr lang="en-US" sz="2300" dirty="0" err="1">
                <a:solidFill>
                  <a:srgbClr val="2D3E70"/>
                </a:solidFill>
                <a:latin typeface="Banburi"/>
              </a:rPr>
              <a:t>kecerdasan</a:t>
            </a:r>
            <a:r>
              <a:rPr lang="en-US" sz="2300" dirty="0">
                <a:solidFill>
                  <a:srgbClr val="2D3E70"/>
                </a:solidFill>
                <a:latin typeface="Banburi"/>
              </a:rPr>
              <a:t> </a:t>
            </a:r>
            <a:r>
              <a:rPr lang="en-US" sz="2300" dirty="0" err="1">
                <a:solidFill>
                  <a:srgbClr val="2D3E70"/>
                </a:solidFill>
                <a:latin typeface="Banburi"/>
              </a:rPr>
              <a:t>ini</a:t>
            </a:r>
            <a:r>
              <a:rPr lang="en-US" sz="2300" dirty="0">
                <a:solidFill>
                  <a:srgbClr val="2D3E70"/>
                </a:solidFill>
                <a:latin typeface="Banburi"/>
              </a:rPr>
              <a:t> </a:t>
            </a:r>
            <a:r>
              <a:rPr lang="en-US" sz="2300" dirty="0" err="1">
                <a:solidFill>
                  <a:srgbClr val="2D3E70"/>
                </a:solidFill>
                <a:latin typeface="Banburi"/>
              </a:rPr>
              <a:t>menggunakan</a:t>
            </a:r>
            <a:r>
              <a:rPr lang="en-US" sz="2300" dirty="0">
                <a:solidFill>
                  <a:srgbClr val="2D3E70"/>
                </a:solidFill>
                <a:latin typeface="Banburi"/>
              </a:rPr>
              <a:t> </a:t>
            </a:r>
            <a:r>
              <a:rPr lang="en-US" sz="2300" dirty="0" err="1">
                <a:solidFill>
                  <a:srgbClr val="2D3E70"/>
                </a:solidFill>
                <a:latin typeface="Banburi"/>
              </a:rPr>
              <a:t>metode</a:t>
            </a:r>
            <a:r>
              <a:rPr lang="en-US" sz="2300" dirty="0">
                <a:solidFill>
                  <a:srgbClr val="2D3E70"/>
                </a:solidFill>
                <a:latin typeface="Banburi"/>
              </a:rPr>
              <a:t> Fuzzy Tsukamoto </a:t>
            </a:r>
            <a:r>
              <a:rPr lang="en-US" sz="2300" dirty="0" err="1">
                <a:solidFill>
                  <a:srgbClr val="2D3E70"/>
                </a:solidFill>
                <a:latin typeface="Banburi"/>
              </a:rPr>
              <a:t>dengan</a:t>
            </a:r>
            <a:r>
              <a:rPr lang="en-US" sz="2300" dirty="0">
                <a:solidFill>
                  <a:srgbClr val="2D3E70"/>
                </a:solidFill>
                <a:latin typeface="Banburi"/>
              </a:rPr>
              <a:t> </a:t>
            </a:r>
            <a:r>
              <a:rPr lang="en-US" sz="2300" dirty="0" err="1">
                <a:solidFill>
                  <a:srgbClr val="2D3E70"/>
                </a:solidFill>
                <a:latin typeface="Banburi"/>
              </a:rPr>
              <a:t>menggunakan</a:t>
            </a:r>
            <a:r>
              <a:rPr lang="en-US" sz="2300" dirty="0">
                <a:solidFill>
                  <a:srgbClr val="2D3E70"/>
                </a:solidFill>
                <a:latin typeface="Banburi"/>
              </a:rPr>
              <a:t> </a:t>
            </a:r>
            <a:r>
              <a:rPr lang="en-US" sz="2300" dirty="0" err="1">
                <a:solidFill>
                  <a:srgbClr val="2D3E70"/>
                </a:solidFill>
                <a:latin typeface="Banburi"/>
              </a:rPr>
              <a:t>tiga</a:t>
            </a:r>
            <a:r>
              <a:rPr lang="en-US" sz="2300" dirty="0">
                <a:solidFill>
                  <a:srgbClr val="2D3E70"/>
                </a:solidFill>
                <a:latin typeface="Banburi"/>
              </a:rPr>
              <a:t> </a:t>
            </a:r>
            <a:r>
              <a:rPr lang="en-US" sz="2300" dirty="0" err="1">
                <a:solidFill>
                  <a:srgbClr val="2D3E70"/>
                </a:solidFill>
                <a:latin typeface="Banburi"/>
              </a:rPr>
              <a:t>variabel</a:t>
            </a:r>
            <a:r>
              <a:rPr lang="en-US" sz="2300" dirty="0">
                <a:solidFill>
                  <a:srgbClr val="2D3E70"/>
                </a:solidFill>
                <a:latin typeface="Banburi"/>
              </a:rPr>
              <a:t> fuzzy </a:t>
            </a:r>
            <a:r>
              <a:rPr lang="en-US" sz="2300" dirty="0" err="1">
                <a:solidFill>
                  <a:srgbClr val="2D3E70"/>
                </a:solidFill>
                <a:latin typeface="Banburi"/>
              </a:rPr>
              <a:t>yaitu</a:t>
            </a:r>
            <a:r>
              <a:rPr lang="en-US" sz="2300" dirty="0">
                <a:solidFill>
                  <a:srgbClr val="2D3E70"/>
                </a:solidFill>
                <a:latin typeface="Banburi"/>
              </a:rPr>
              <a:t> : </a:t>
            </a:r>
            <a:r>
              <a:rPr lang="en-US" sz="2300" dirty="0" err="1">
                <a:solidFill>
                  <a:srgbClr val="2D3E70"/>
                </a:solidFill>
                <a:latin typeface="Banburi"/>
              </a:rPr>
              <a:t>jarak</a:t>
            </a:r>
            <a:r>
              <a:rPr lang="en-US" sz="2300" dirty="0">
                <a:solidFill>
                  <a:srgbClr val="2D3E70"/>
                </a:solidFill>
                <a:latin typeface="Banburi"/>
              </a:rPr>
              <a:t> </a:t>
            </a:r>
            <a:r>
              <a:rPr lang="en-US" sz="2300" dirty="0" err="1">
                <a:solidFill>
                  <a:srgbClr val="2D3E70"/>
                </a:solidFill>
                <a:latin typeface="Banburi"/>
              </a:rPr>
              <a:t>ke</a:t>
            </a:r>
            <a:r>
              <a:rPr lang="en-US" sz="2300" dirty="0">
                <a:solidFill>
                  <a:srgbClr val="2D3E70"/>
                </a:solidFill>
                <a:latin typeface="Banburi"/>
              </a:rPr>
              <a:t> </a:t>
            </a:r>
            <a:r>
              <a:rPr lang="en-US" sz="2300" dirty="0" err="1">
                <a:solidFill>
                  <a:srgbClr val="2D3E70"/>
                </a:solidFill>
                <a:latin typeface="Banburi"/>
              </a:rPr>
              <a:t>kampus</a:t>
            </a:r>
            <a:r>
              <a:rPr lang="en-US" sz="2300" dirty="0">
                <a:solidFill>
                  <a:srgbClr val="2D3E70"/>
                </a:solidFill>
                <a:latin typeface="Banburi"/>
              </a:rPr>
              <a:t>, </a:t>
            </a:r>
            <a:r>
              <a:rPr lang="en-US" sz="2300" dirty="0" err="1">
                <a:solidFill>
                  <a:srgbClr val="2D3E70"/>
                </a:solidFill>
                <a:latin typeface="Banburi"/>
              </a:rPr>
              <a:t>luas</a:t>
            </a:r>
            <a:r>
              <a:rPr lang="en-US" sz="2300" dirty="0">
                <a:solidFill>
                  <a:srgbClr val="2D3E70"/>
                </a:solidFill>
                <a:latin typeface="Banburi"/>
              </a:rPr>
              <a:t> </a:t>
            </a:r>
            <a:r>
              <a:rPr lang="en-US" sz="2300" dirty="0" err="1">
                <a:solidFill>
                  <a:srgbClr val="2D3E70"/>
                </a:solidFill>
                <a:latin typeface="Banburi"/>
              </a:rPr>
              <a:t>kamar</a:t>
            </a:r>
            <a:r>
              <a:rPr lang="en-US" sz="2300" dirty="0">
                <a:solidFill>
                  <a:srgbClr val="2D3E70"/>
                </a:solidFill>
                <a:latin typeface="Banburi"/>
              </a:rPr>
              <a:t> dan </a:t>
            </a:r>
            <a:r>
              <a:rPr lang="en-US" sz="2300" dirty="0" err="1">
                <a:solidFill>
                  <a:srgbClr val="2D3E70"/>
                </a:solidFill>
                <a:latin typeface="Banburi"/>
              </a:rPr>
              <a:t>fasilitas</a:t>
            </a:r>
            <a:r>
              <a:rPr lang="en-US" sz="2300" dirty="0">
                <a:solidFill>
                  <a:srgbClr val="2D3E70"/>
                </a:solidFill>
                <a:latin typeface="Banburi"/>
              </a:rPr>
              <a:t>. Hasil </a:t>
            </a:r>
            <a:r>
              <a:rPr lang="en-US" sz="2300" dirty="0" err="1">
                <a:solidFill>
                  <a:srgbClr val="2D3E70"/>
                </a:solidFill>
                <a:latin typeface="Banburi"/>
              </a:rPr>
              <a:t>penelitian</a:t>
            </a:r>
            <a:r>
              <a:rPr lang="en-US" sz="2300" dirty="0">
                <a:solidFill>
                  <a:srgbClr val="2D3E70"/>
                </a:solidFill>
                <a:latin typeface="Banburi"/>
              </a:rPr>
              <a:t> </a:t>
            </a:r>
            <a:r>
              <a:rPr lang="en-US" sz="2300" dirty="0" err="1">
                <a:solidFill>
                  <a:srgbClr val="2D3E70"/>
                </a:solidFill>
                <a:latin typeface="Banburi"/>
              </a:rPr>
              <a:t>ini</a:t>
            </a:r>
            <a:r>
              <a:rPr lang="en-US" sz="2300" dirty="0">
                <a:solidFill>
                  <a:srgbClr val="2D3E70"/>
                </a:solidFill>
                <a:latin typeface="Banburi"/>
              </a:rPr>
              <a:t> </a:t>
            </a:r>
            <a:r>
              <a:rPr lang="en-US" sz="2300" dirty="0" err="1">
                <a:solidFill>
                  <a:srgbClr val="2D3E70"/>
                </a:solidFill>
                <a:latin typeface="Banburi"/>
              </a:rPr>
              <a:t>adalah</a:t>
            </a:r>
            <a:r>
              <a:rPr lang="en-US" sz="2300" dirty="0">
                <a:solidFill>
                  <a:srgbClr val="2D3E70"/>
                </a:solidFill>
                <a:latin typeface="Banburi"/>
              </a:rPr>
              <a:t> </a:t>
            </a:r>
            <a:r>
              <a:rPr lang="en-US" sz="2300" dirty="0" err="1">
                <a:solidFill>
                  <a:srgbClr val="2D3E70"/>
                </a:solidFill>
                <a:latin typeface="Banburi"/>
              </a:rPr>
              <a:t>aplikasi</a:t>
            </a:r>
            <a:r>
              <a:rPr lang="en-US" sz="2300" dirty="0">
                <a:solidFill>
                  <a:srgbClr val="2D3E70"/>
                </a:solidFill>
                <a:latin typeface="Banburi"/>
              </a:rPr>
              <a:t> </a:t>
            </a:r>
            <a:r>
              <a:rPr lang="en-US" sz="2300" dirty="0" err="1">
                <a:solidFill>
                  <a:srgbClr val="2D3E70"/>
                </a:solidFill>
                <a:latin typeface="Banburi"/>
              </a:rPr>
              <a:t>penentu</a:t>
            </a:r>
            <a:r>
              <a:rPr lang="en-US" sz="2300" dirty="0">
                <a:solidFill>
                  <a:srgbClr val="2D3E70"/>
                </a:solidFill>
                <a:latin typeface="Banburi"/>
              </a:rPr>
              <a:t> </a:t>
            </a:r>
            <a:r>
              <a:rPr lang="en-US" sz="2300" dirty="0" err="1">
                <a:solidFill>
                  <a:srgbClr val="2D3E70"/>
                </a:solidFill>
                <a:latin typeface="Banburi"/>
              </a:rPr>
              <a:t>harga</a:t>
            </a:r>
            <a:r>
              <a:rPr lang="en-US" sz="2300" dirty="0">
                <a:solidFill>
                  <a:srgbClr val="2D3E70"/>
                </a:solidFill>
                <a:latin typeface="Banburi"/>
              </a:rPr>
              <a:t> </a:t>
            </a:r>
            <a:r>
              <a:rPr lang="en-US" sz="2300" dirty="0" err="1">
                <a:solidFill>
                  <a:srgbClr val="2D3E70"/>
                </a:solidFill>
                <a:latin typeface="Banburi"/>
              </a:rPr>
              <a:t>sewa</a:t>
            </a:r>
            <a:r>
              <a:rPr lang="en-US" sz="2300" dirty="0">
                <a:solidFill>
                  <a:srgbClr val="2D3E70"/>
                </a:solidFill>
                <a:latin typeface="Banburi"/>
              </a:rPr>
              <a:t> </a:t>
            </a:r>
            <a:r>
              <a:rPr lang="en-US" sz="2300" dirty="0" err="1">
                <a:solidFill>
                  <a:srgbClr val="2D3E70"/>
                </a:solidFill>
                <a:latin typeface="Banburi"/>
              </a:rPr>
              <a:t>kamar</a:t>
            </a:r>
            <a:r>
              <a:rPr lang="en-US" sz="2300" dirty="0">
                <a:solidFill>
                  <a:srgbClr val="2D3E70"/>
                </a:solidFill>
                <a:latin typeface="Banburi"/>
              </a:rPr>
              <a:t> </a:t>
            </a:r>
            <a:r>
              <a:rPr lang="en-US" sz="2300" dirty="0" err="1">
                <a:solidFill>
                  <a:srgbClr val="2D3E70"/>
                </a:solidFill>
                <a:latin typeface="Banburi"/>
              </a:rPr>
              <a:t>kost</a:t>
            </a:r>
            <a:r>
              <a:rPr lang="en-US" sz="2300" dirty="0">
                <a:solidFill>
                  <a:srgbClr val="2D3E70"/>
                </a:solidFill>
                <a:latin typeface="Banburi"/>
              </a:rPr>
              <a:t> </a:t>
            </a:r>
            <a:r>
              <a:rPr lang="en-US" sz="2300" dirty="0" err="1">
                <a:solidFill>
                  <a:srgbClr val="2D3E70"/>
                </a:solidFill>
                <a:latin typeface="Banburi"/>
              </a:rPr>
              <a:t>dengan</a:t>
            </a:r>
            <a:r>
              <a:rPr lang="en-US" sz="2300" dirty="0">
                <a:solidFill>
                  <a:srgbClr val="2D3E70"/>
                </a:solidFill>
                <a:latin typeface="Banburi"/>
              </a:rPr>
              <a:t> </a:t>
            </a:r>
            <a:r>
              <a:rPr lang="en-US" sz="2300" dirty="0" err="1">
                <a:solidFill>
                  <a:srgbClr val="2D3E70"/>
                </a:solidFill>
                <a:latin typeface="Banburi"/>
              </a:rPr>
              <a:t>algoritma</a:t>
            </a:r>
            <a:r>
              <a:rPr lang="en-US" sz="2300" dirty="0">
                <a:solidFill>
                  <a:srgbClr val="2D3E70"/>
                </a:solidFill>
                <a:latin typeface="Banburi"/>
              </a:rPr>
              <a:t> Fuzzy Tsukamoto yang </a:t>
            </a:r>
            <a:r>
              <a:rPr lang="en-US" sz="2300" dirty="0" err="1">
                <a:solidFill>
                  <a:srgbClr val="2D3E70"/>
                </a:solidFill>
                <a:latin typeface="Banburi"/>
              </a:rPr>
              <a:t>dapat</a:t>
            </a:r>
            <a:r>
              <a:rPr lang="en-US" sz="2300" dirty="0">
                <a:solidFill>
                  <a:srgbClr val="2D3E70"/>
                </a:solidFill>
                <a:latin typeface="Banburi"/>
              </a:rPr>
              <a:t> </a:t>
            </a:r>
            <a:r>
              <a:rPr lang="en-US" sz="2300" dirty="0" err="1">
                <a:solidFill>
                  <a:srgbClr val="2D3E70"/>
                </a:solidFill>
                <a:latin typeface="Banburi"/>
              </a:rPr>
              <a:t>digunakan</a:t>
            </a:r>
            <a:r>
              <a:rPr lang="en-US" sz="2300" dirty="0">
                <a:solidFill>
                  <a:srgbClr val="2D3E70"/>
                </a:solidFill>
                <a:latin typeface="Banburi"/>
              </a:rPr>
              <a:t> </a:t>
            </a:r>
            <a:r>
              <a:rPr lang="en-US" sz="2300" dirty="0" err="1">
                <a:solidFill>
                  <a:srgbClr val="2D3E70"/>
                </a:solidFill>
                <a:latin typeface="Banburi"/>
              </a:rPr>
              <a:t>untuk</a:t>
            </a:r>
            <a:r>
              <a:rPr lang="en-US" sz="2300" dirty="0">
                <a:solidFill>
                  <a:srgbClr val="2D3E70"/>
                </a:solidFill>
                <a:latin typeface="Banburi"/>
              </a:rPr>
              <a:t> </a:t>
            </a:r>
            <a:r>
              <a:rPr lang="en-US" sz="2300" dirty="0" err="1">
                <a:solidFill>
                  <a:srgbClr val="2D3E70"/>
                </a:solidFill>
                <a:latin typeface="Banburi"/>
              </a:rPr>
              <a:t>menentukan</a:t>
            </a:r>
            <a:r>
              <a:rPr lang="en-US" sz="2300" dirty="0">
                <a:solidFill>
                  <a:srgbClr val="2D3E70"/>
                </a:solidFill>
                <a:latin typeface="Banburi"/>
              </a:rPr>
              <a:t> </a:t>
            </a:r>
            <a:r>
              <a:rPr lang="en-US" sz="2300" dirty="0" err="1">
                <a:solidFill>
                  <a:srgbClr val="2D3E70"/>
                </a:solidFill>
                <a:latin typeface="Banburi"/>
              </a:rPr>
              <a:t>harga</a:t>
            </a:r>
            <a:r>
              <a:rPr lang="en-US" sz="2300" dirty="0">
                <a:solidFill>
                  <a:srgbClr val="2D3E70"/>
                </a:solidFill>
                <a:latin typeface="Banburi"/>
              </a:rPr>
              <a:t> </a:t>
            </a:r>
            <a:r>
              <a:rPr lang="en-US" sz="2300" dirty="0" err="1">
                <a:solidFill>
                  <a:srgbClr val="2D3E70"/>
                </a:solidFill>
                <a:latin typeface="Banburi"/>
              </a:rPr>
              <a:t>sewa</a:t>
            </a:r>
            <a:r>
              <a:rPr lang="en-US" sz="2300" dirty="0">
                <a:solidFill>
                  <a:srgbClr val="2D3E70"/>
                </a:solidFill>
                <a:latin typeface="Banburi"/>
              </a:rPr>
              <a:t> </a:t>
            </a:r>
            <a:r>
              <a:rPr lang="en-US" sz="2300" dirty="0" err="1">
                <a:solidFill>
                  <a:srgbClr val="2D3E70"/>
                </a:solidFill>
                <a:latin typeface="Banburi"/>
              </a:rPr>
              <a:t>kamar</a:t>
            </a:r>
            <a:r>
              <a:rPr lang="en-US" sz="2300" dirty="0">
                <a:solidFill>
                  <a:srgbClr val="2D3E70"/>
                </a:solidFill>
                <a:latin typeface="Banburi"/>
              </a:rPr>
              <a:t> </a:t>
            </a:r>
            <a:r>
              <a:rPr lang="en-US" sz="2300" dirty="0" err="1">
                <a:solidFill>
                  <a:srgbClr val="2D3E70"/>
                </a:solidFill>
                <a:latin typeface="Banburi"/>
              </a:rPr>
              <a:t>kost</a:t>
            </a:r>
            <a:r>
              <a:rPr lang="en-US" sz="2300" dirty="0">
                <a:solidFill>
                  <a:srgbClr val="2D3E70"/>
                </a:solidFill>
                <a:latin typeface="Banburi"/>
              </a:rPr>
              <a:t> </a:t>
            </a:r>
            <a:r>
              <a:rPr lang="en-US" sz="2300" dirty="0" err="1">
                <a:solidFill>
                  <a:srgbClr val="2D3E70"/>
                </a:solidFill>
                <a:latin typeface="Banburi"/>
              </a:rPr>
              <a:t>dengan</a:t>
            </a:r>
            <a:r>
              <a:rPr lang="en-US" sz="2300" dirty="0">
                <a:solidFill>
                  <a:srgbClr val="2D3E70"/>
                </a:solidFill>
                <a:latin typeface="Banburi"/>
              </a:rPr>
              <a:t> </a:t>
            </a:r>
            <a:r>
              <a:rPr lang="en-US" sz="2300" dirty="0" err="1">
                <a:solidFill>
                  <a:srgbClr val="2D3E70"/>
                </a:solidFill>
                <a:latin typeface="Banburi"/>
              </a:rPr>
              <a:t>tepat</a:t>
            </a:r>
            <a:r>
              <a:rPr lang="en-US" sz="2300" dirty="0">
                <a:solidFill>
                  <a:srgbClr val="2D3E70"/>
                </a:solidFill>
                <a:latin typeface="Banburi"/>
              </a:rPr>
              <a:t>.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Freeform 2">
            <a:extLst>
              <a:ext uri="{FF2B5EF4-FFF2-40B4-BE49-F238E27FC236}">
                <a16:creationId xmlns:a16="http://schemas.microsoft.com/office/drawing/2014/main" id="{3945CE15-4465-D465-2C9E-610618A1D7C4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925" b="-9925"/>
            </a:stretch>
          </a:blipFill>
        </p:spPr>
        <p:txBody>
          <a:bodyPr/>
          <a:lstStyle/>
          <a:p>
            <a:endParaRPr lang="en-ID" dirty="0"/>
          </a:p>
        </p:txBody>
      </p:sp>
      <p:sp>
        <p:nvSpPr>
          <p:cNvPr id="3" name="Freeform 3"/>
          <p:cNvSpPr/>
          <p:nvPr/>
        </p:nvSpPr>
        <p:spPr>
          <a:xfrm flipH="1" flipV="1">
            <a:off x="-2114733" y="-1721461"/>
            <a:ext cx="9329683" cy="4571545"/>
          </a:xfrm>
          <a:custGeom>
            <a:avLst/>
            <a:gdLst/>
            <a:ahLst/>
            <a:cxnLst/>
            <a:rect l="l" t="t" r="r" b="b"/>
            <a:pathLst>
              <a:path w="9329683" h="4571545">
                <a:moveTo>
                  <a:pt x="9329682" y="4571545"/>
                </a:moveTo>
                <a:lnTo>
                  <a:pt x="0" y="4571545"/>
                </a:lnTo>
                <a:lnTo>
                  <a:pt x="0" y="0"/>
                </a:lnTo>
                <a:lnTo>
                  <a:pt x="9329682" y="0"/>
                </a:lnTo>
                <a:lnTo>
                  <a:pt x="9329682" y="4571545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TextBox 4"/>
          <p:cNvSpPr txBox="1"/>
          <p:nvPr/>
        </p:nvSpPr>
        <p:spPr>
          <a:xfrm>
            <a:off x="10149577" y="768349"/>
            <a:ext cx="7109723" cy="2693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000"/>
              </a:lnSpc>
              <a:spcBef>
                <a:spcPct val="0"/>
              </a:spcBef>
            </a:pPr>
            <a:r>
              <a:rPr lang="en-US" sz="2000" dirty="0">
                <a:solidFill>
                  <a:srgbClr val="2D3E70"/>
                </a:solidFill>
                <a:latin typeface="Banburi Bold"/>
              </a:rPr>
              <a:t>Teknik </a:t>
            </a:r>
            <a:r>
              <a:rPr lang="en-US" sz="2000" dirty="0" err="1">
                <a:solidFill>
                  <a:srgbClr val="2D3E70"/>
                </a:solidFill>
                <a:latin typeface="Banburi Bold"/>
              </a:rPr>
              <a:t>Informatika</a:t>
            </a:r>
            <a:endParaRPr lang="en-US" sz="2000" dirty="0">
              <a:solidFill>
                <a:srgbClr val="2D3E70"/>
              </a:solidFill>
              <a:latin typeface="Banburi Bold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14190883" y="8996456"/>
            <a:ext cx="427267" cy="411069"/>
          </a:xfrm>
          <a:custGeom>
            <a:avLst/>
            <a:gdLst/>
            <a:ahLst/>
            <a:cxnLst/>
            <a:rect l="l" t="t" r="r" b="b"/>
            <a:pathLst>
              <a:path w="427267" h="411069">
                <a:moveTo>
                  <a:pt x="0" y="0"/>
                </a:moveTo>
                <a:lnTo>
                  <a:pt x="427267" y="0"/>
                </a:lnTo>
                <a:lnTo>
                  <a:pt x="427267" y="411069"/>
                </a:lnTo>
                <a:lnTo>
                  <a:pt x="0" y="41106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r="-234639"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-651290" y="736801"/>
            <a:ext cx="5387252" cy="590148"/>
            <a:chOff x="0" y="0"/>
            <a:chExt cx="1418865" cy="15543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418865" cy="155430"/>
            </a:xfrm>
            <a:custGeom>
              <a:avLst/>
              <a:gdLst/>
              <a:ahLst/>
              <a:cxnLst/>
              <a:rect l="l" t="t" r="r" b="b"/>
              <a:pathLst>
                <a:path w="1418865" h="155430">
                  <a:moveTo>
                    <a:pt x="73291" y="0"/>
                  </a:moveTo>
                  <a:lnTo>
                    <a:pt x="1345573" y="0"/>
                  </a:lnTo>
                  <a:cubicBezTo>
                    <a:pt x="1386051" y="0"/>
                    <a:pt x="1418865" y="32814"/>
                    <a:pt x="1418865" y="73291"/>
                  </a:cubicBezTo>
                  <a:lnTo>
                    <a:pt x="1418865" y="82139"/>
                  </a:lnTo>
                  <a:cubicBezTo>
                    <a:pt x="1418865" y="122616"/>
                    <a:pt x="1386051" y="155430"/>
                    <a:pt x="1345573" y="155430"/>
                  </a:cubicBezTo>
                  <a:lnTo>
                    <a:pt x="73291" y="155430"/>
                  </a:lnTo>
                  <a:cubicBezTo>
                    <a:pt x="32814" y="155430"/>
                    <a:pt x="0" y="122616"/>
                    <a:pt x="0" y="82139"/>
                  </a:cubicBezTo>
                  <a:lnTo>
                    <a:pt x="0" y="73291"/>
                  </a:lnTo>
                  <a:cubicBezTo>
                    <a:pt x="0" y="32814"/>
                    <a:pt x="32814" y="0"/>
                    <a:pt x="73291" y="0"/>
                  </a:cubicBezTo>
                  <a:close/>
                </a:path>
              </a:pathLst>
            </a:custGeom>
            <a:solidFill>
              <a:srgbClr val="F1C636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38100"/>
              <a:ext cx="1418865" cy="1173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0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-803690" y="584401"/>
            <a:ext cx="5387252" cy="590148"/>
            <a:chOff x="0" y="0"/>
            <a:chExt cx="1418865" cy="15543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418865" cy="155430"/>
            </a:xfrm>
            <a:custGeom>
              <a:avLst/>
              <a:gdLst/>
              <a:ahLst/>
              <a:cxnLst/>
              <a:rect l="l" t="t" r="r" b="b"/>
              <a:pathLst>
                <a:path w="1418865" h="155430">
                  <a:moveTo>
                    <a:pt x="73291" y="0"/>
                  </a:moveTo>
                  <a:lnTo>
                    <a:pt x="1345573" y="0"/>
                  </a:lnTo>
                  <a:cubicBezTo>
                    <a:pt x="1386051" y="0"/>
                    <a:pt x="1418865" y="32814"/>
                    <a:pt x="1418865" y="73291"/>
                  </a:cubicBezTo>
                  <a:lnTo>
                    <a:pt x="1418865" y="82139"/>
                  </a:lnTo>
                  <a:cubicBezTo>
                    <a:pt x="1418865" y="122616"/>
                    <a:pt x="1386051" y="155430"/>
                    <a:pt x="1345573" y="155430"/>
                  </a:cubicBezTo>
                  <a:lnTo>
                    <a:pt x="73291" y="155430"/>
                  </a:lnTo>
                  <a:cubicBezTo>
                    <a:pt x="32814" y="155430"/>
                    <a:pt x="0" y="122616"/>
                    <a:pt x="0" y="82139"/>
                  </a:cubicBezTo>
                  <a:lnTo>
                    <a:pt x="0" y="73291"/>
                  </a:lnTo>
                  <a:cubicBezTo>
                    <a:pt x="0" y="32814"/>
                    <a:pt x="32814" y="0"/>
                    <a:pt x="73291" y="0"/>
                  </a:cubicBezTo>
                  <a:close/>
                </a:path>
              </a:pathLst>
            </a:custGeom>
            <a:solidFill>
              <a:srgbClr val="E8EBF4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38100"/>
              <a:ext cx="1418865" cy="1173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00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520574" y="788756"/>
            <a:ext cx="4894387" cy="2693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000"/>
              </a:lnSpc>
              <a:spcBef>
                <a:spcPct val="0"/>
              </a:spcBef>
            </a:pPr>
            <a:r>
              <a:rPr lang="en-US" sz="2000" dirty="0">
                <a:solidFill>
                  <a:srgbClr val="2D3E70"/>
                </a:solidFill>
                <a:latin typeface="Banburi Bold"/>
              </a:rPr>
              <a:t>Universitas </a:t>
            </a:r>
            <a:r>
              <a:rPr lang="en-US" sz="2000" dirty="0" err="1">
                <a:solidFill>
                  <a:srgbClr val="2D3E70"/>
                </a:solidFill>
                <a:latin typeface="Banburi Bold"/>
              </a:rPr>
              <a:t>Binaniaga</a:t>
            </a:r>
            <a:r>
              <a:rPr lang="en-US" sz="2000" dirty="0">
                <a:solidFill>
                  <a:srgbClr val="2D3E70"/>
                </a:solidFill>
                <a:latin typeface="Banburi Bold"/>
              </a:rPr>
              <a:t> Indonesia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08923" y="2820202"/>
            <a:ext cx="7429500" cy="21544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8399"/>
              </a:lnSpc>
            </a:pPr>
            <a:r>
              <a:rPr lang="en-US" sz="6000" spc="139" dirty="0" err="1">
                <a:solidFill>
                  <a:srgbClr val="2D3E70"/>
                </a:solidFill>
                <a:latin typeface="Brasika"/>
              </a:rPr>
              <a:t>Permasalahan</a:t>
            </a:r>
            <a:r>
              <a:rPr lang="en-US" sz="6000" spc="139" dirty="0">
                <a:solidFill>
                  <a:srgbClr val="2D3E70"/>
                </a:solidFill>
                <a:latin typeface="Brasika"/>
              </a:rPr>
              <a:t> </a:t>
            </a:r>
            <a:r>
              <a:rPr lang="en-US" sz="6000" spc="139" dirty="0" err="1">
                <a:solidFill>
                  <a:srgbClr val="2D3E70"/>
                </a:solidFill>
                <a:latin typeface="Brasika"/>
              </a:rPr>
              <a:t>Penelitian</a:t>
            </a:r>
            <a:endParaRPr lang="en-US" sz="6000" spc="139" dirty="0">
              <a:solidFill>
                <a:srgbClr val="2D3E70"/>
              </a:solidFill>
              <a:latin typeface="Brasika"/>
            </a:endParaRPr>
          </a:p>
        </p:txBody>
      </p:sp>
      <p:grpSp>
        <p:nvGrpSpPr>
          <p:cNvPr id="15" name="Group 15"/>
          <p:cNvGrpSpPr/>
          <p:nvPr/>
        </p:nvGrpSpPr>
        <p:grpSpPr>
          <a:xfrm>
            <a:off x="15746774" y="9264851"/>
            <a:ext cx="5387252" cy="590148"/>
            <a:chOff x="0" y="0"/>
            <a:chExt cx="1418865" cy="15543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418865" cy="155430"/>
            </a:xfrm>
            <a:custGeom>
              <a:avLst/>
              <a:gdLst/>
              <a:ahLst/>
              <a:cxnLst/>
              <a:rect l="l" t="t" r="r" b="b"/>
              <a:pathLst>
                <a:path w="1418865" h="155430">
                  <a:moveTo>
                    <a:pt x="73291" y="0"/>
                  </a:moveTo>
                  <a:lnTo>
                    <a:pt x="1345573" y="0"/>
                  </a:lnTo>
                  <a:cubicBezTo>
                    <a:pt x="1386051" y="0"/>
                    <a:pt x="1418865" y="32814"/>
                    <a:pt x="1418865" y="73291"/>
                  </a:cubicBezTo>
                  <a:lnTo>
                    <a:pt x="1418865" y="82139"/>
                  </a:lnTo>
                  <a:cubicBezTo>
                    <a:pt x="1418865" y="122616"/>
                    <a:pt x="1386051" y="155430"/>
                    <a:pt x="1345573" y="155430"/>
                  </a:cubicBezTo>
                  <a:lnTo>
                    <a:pt x="73291" y="155430"/>
                  </a:lnTo>
                  <a:cubicBezTo>
                    <a:pt x="32814" y="155430"/>
                    <a:pt x="0" y="122616"/>
                    <a:pt x="0" y="82139"/>
                  </a:cubicBezTo>
                  <a:lnTo>
                    <a:pt x="0" y="73291"/>
                  </a:lnTo>
                  <a:cubicBezTo>
                    <a:pt x="0" y="32814"/>
                    <a:pt x="32814" y="0"/>
                    <a:pt x="73291" y="0"/>
                  </a:cubicBezTo>
                  <a:close/>
                </a:path>
              </a:pathLst>
            </a:custGeom>
            <a:solidFill>
              <a:srgbClr val="F1C636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38100"/>
              <a:ext cx="1418865" cy="1173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00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5594374" y="9112451"/>
            <a:ext cx="5387252" cy="590148"/>
            <a:chOff x="0" y="0"/>
            <a:chExt cx="1418865" cy="15543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418865" cy="155430"/>
            </a:xfrm>
            <a:custGeom>
              <a:avLst/>
              <a:gdLst/>
              <a:ahLst/>
              <a:cxnLst/>
              <a:rect l="l" t="t" r="r" b="b"/>
              <a:pathLst>
                <a:path w="1418865" h="155430">
                  <a:moveTo>
                    <a:pt x="73291" y="0"/>
                  </a:moveTo>
                  <a:lnTo>
                    <a:pt x="1345573" y="0"/>
                  </a:lnTo>
                  <a:cubicBezTo>
                    <a:pt x="1386051" y="0"/>
                    <a:pt x="1418865" y="32814"/>
                    <a:pt x="1418865" y="73291"/>
                  </a:cubicBezTo>
                  <a:lnTo>
                    <a:pt x="1418865" y="82139"/>
                  </a:lnTo>
                  <a:cubicBezTo>
                    <a:pt x="1418865" y="122616"/>
                    <a:pt x="1386051" y="155430"/>
                    <a:pt x="1345573" y="155430"/>
                  </a:cubicBezTo>
                  <a:lnTo>
                    <a:pt x="73291" y="155430"/>
                  </a:lnTo>
                  <a:cubicBezTo>
                    <a:pt x="32814" y="155430"/>
                    <a:pt x="0" y="122616"/>
                    <a:pt x="0" y="82139"/>
                  </a:cubicBezTo>
                  <a:lnTo>
                    <a:pt x="0" y="73291"/>
                  </a:lnTo>
                  <a:cubicBezTo>
                    <a:pt x="0" y="32814"/>
                    <a:pt x="32814" y="0"/>
                    <a:pt x="73291" y="0"/>
                  </a:cubicBezTo>
                  <a:close/>
                </a:path>
              </a:pathLst>
            </a:custGeom>
            <a:solidFill>
              <a:srgbClr val="E8EBF4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38100"/>
              <a:ext cx="1418865" cy="1173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00"/>
                </a:lnSpc>
              </a:pPr>
              <a:endParaRPr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15905695" y="9296400"/>
            <a:ext cx="2008858" cy="2693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000"/>
              </a:lnSpc>
              <a:spcBef>
                <a:spcPct val="0"/>
              </a:spcBef>
            </a:pPr>
            <a:r>
              <a:rPr lang="en-US" sz="2000" dirty="0">
                <a:solidFill>
                  <a:srgbClr val="2D3E70"/>
                </a:solidFill>
                <a:latin typeface="Banburi Bold"/>
              </a:rPr>
              <a:t>Halaman 03</a:t>
            </a:r>
          </a:p>
        </p:txBody>
      </p:sp>
      <p:sp>
        <p:nvSpPr>
          <p:cNvPr id="22" name="Freeform 22"/>
          <p:cNvSpPr/>
          <p:nvPr/>
        </p:nvSpPr>
        <p:spPr>
          <a:xfrm>
            <a:off x="4583561" y="8250685"/>
            <a:ext cx="1586057" cy="838628"/>
          </a:xfrm>
          <a:custGeom>
            <a:avLst/>
            <a:gdLst/>
            <a:ahLst/>
            <a:cxnLst/>
            <a:rect l="l" t="t" r="r" b="b"/>
            <a:pathLst>
              <a:path w="1586057" h="838628">
                <a:moveTo>
                  <a:pt x="0" y="0"/>
                </a:moveTo>
                <a:lnTo>
                  <a:pt x="1586057" y="0"/>
                </a:lnTo>
                <a:lnTo>
                  <a:pt x="1586057" y="838627"/>
                </a:lnTo>
                <a:lnTo>
                  <a:pt x="0" y="83862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23" name="TextBox 23"/>
          <p:cNvSpPr txBox="1"/>
          <p:nvPr/>
        </p:nvSpPr>
        <p:spPr>
          <a:xfrm>
            <a:off x="7214950" y="3409014"/>
            <a:ext cx="10044351" cy="22442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510"/>
              </a:lnSpc>
            </a:pPr>
            <a:r>
              <a:rPr lang="en-US" sz="2700" dirty="0" err="1">
                <a:solidFill>
                  <a:srgbClr val="2D3E70"/>
                </a:solidFill>
                <a:latin typeface="Banburi"/>
              </a:rPr>
              <a:t>Permasalahan</a:t>
            </a:r>
            <a:r>
              <a:rPr lang="en-US" sz="2700" dirty="0">
                <a:solidFill>
                  <a:srgbClr val="2D3E70"/>
                </a:solidFill>
                <a:latin typeface="Banburi"/>
              </a:rPr>
              <a:t>  </a:t>
            </a:r>
            <a:r>
              <a:rPr lang="en-US" sz="2700" dirty="0" err="1">
                <a:solidFill>
                  <a:srgbClr val="2D3E70"/>
                </a:solidFill>
                <a:latin typeface="Banburi"/>
              </a:rPr>
              <a:t>dalam</a:t>
            </a:r>
            <a:r>
              <a:rPr lang="en-US" sz="2700" dirty="0">
                <a:solidFill>
                  <a:srgbClr val="2D3E70"/>
                </a:solidFill>
                <a:latin typeface="Banburi"/>
              </a:rPr>
              <a:t> </a:t>
            </a:r>
            <a:r>
              <a:rPr lang="en-US" sz="2700" dirty="0" err="1">
                <a:solidFill>
                  <a:srgbClr val="2D3E70"/>
                </a:solidFill>
                <a:latin typeface="Banburi"/>
              </a:rPr>
              <a:t>penelitian</a:t>
            </a:r>
            <a:r>
              <a:rPr lang="en-US" sz="2700" dirty="0">
                <a:solidFill>
                  <a:srgbClr val="2D3E70"/>
                </a:solidFill>
                <a:latin typeface="Banburi"/>
              </a:rPr>
              <a:t> </a:t>
            </a:r>
            <a:r>
              <a:rPr lang="en-US" sz="2700" dirty="0" err="1">
                <a:solidFill>
                  <a:srgbClr val="2D3E70"/>
                </a:solidFill>
                <a:latin typeface="Banburi"/>
              </a:rPr>
              <a:t>adalah</a:t>
            </a:r>
            <a:r>
              <a:rPr lang="en-US" sz="2700" dirty="0">
                <a:solidFill>
                  <a:srgbClr val="2D3E70"/>
                </a:solidFill>
                <a:latin typeface="Banburi"/>
              </a:rPr>
              <a:t> </a:t>
            </a:r>
            <a:r>
              <a:rPr lang="en-US" sz="2700" dirty="0" err="1">
                <a:solidFill>
                  <a:srgbClr val="2D3E70"/>
                </a:solidFill>
                <a:latin typeface="Banburi"/>
              </a:rPr>
              <a:t>banyak</a:t>
            </a:r>
            <a:r>
              <a:rPr lang="en-US" sz="2700" dirty="0">
                <a:solidFill>
                  <a:srgbClr val="2D3E70"/>
                </a:solidFill>
                <a:latin typeface="Banburi"/>
              </a:rPr>
              <a:t> </a:t>
            </a:r>
            <a:r>
              <a:rPr lang="en-US" sz="2700" dirty="0" err="1">
                <a:solidFill>
                  <a:srgbClr val="2D3E70"/>
                </a:solidFill>
                <a:latin typeface="Banburi"/>
              </a:rPr>
              <a:t>pemilik</a:t>
            </a:r>
            <a:r>
              <a:rPr lang="en-US" sz="2700" dirty="0">
                <a:solidFill>
                  <a:srgbClr val="2D3E70"/>
                </a:solidFill>
                <a:latin typeface="Banburi"/>
              </a:rPr>
              <a:t> </a:t>
            </a:r>
            <a:r>
              <a:rPr lang="en-US" sz="2700" dirty="0" err="1">
                <a:solidFill>
                  <a:srgbClr val="2D3E70"/>
                </a:solidFill>
                <a:latin typeface="Banburi"/>
              </a:rPr>
              <a:t>usaha</a:t>
            </a:r>
            <a:r>
              <a:rPr lang="en-US" sz="2700" dirty="0">
                <a:solidFill>
                  <a:srgbClr val="2D3E70"/>
                </a:solidFill>
                <a:latin typeface="Banburi"/>
              </a:rPr>
              <a:t> </a:t>
            </a:r>
            <a:r>
              <a:rPr lang="en-US" sz="2700" dirty="0" err="1">
                <a:solidFill>
                  <a:srgbClr val="2D3E70"/>
                </a:solidFill>
                <a:latin typeface="Banburi"/>
              </a:rPr>
              <a:t>rumah</a:t>
            </a:r>
            <a:r>
              <a:rPr lang="en-US" sz="2700" dirty="0">
                <a:solidFill>
                  <a:srgbClr val="2D3E70"/>
                </a:solidFill>
                <a:latin typeface="Banburi"/>
              </a:rPr>
              <a:t> </a:t>
            </a:r>
            <a:r>
              <a:rPr lang="en-US" sz="2700" dirty="0" err="1">
                <a:solidFill>
                  <a:srgbClr val="2D3E70"/>
                </a:solidFill>
                <a:latin typeface="Banburi"/>
              </a:rPr>
              <a:t>kost</a:t>
            </a:r>
            <a:r>
              <a:rPr lang="en-US" sz="2700" dirty="0">
                <a:solidFill>
                  <a:srgbClr val="2D3E70"/>
                </a:solidFill>
                <a:latin typeface="Banburi"/>
              </a:rPr>
              <a:t> </a:t>
            </a:r>
            <a:r>
              <a:rPr lang="en-US" sz="2700" dirty="0" err="1">
                <a:solidFill>
                  <a:srgbClr val="2D3E70"/>
                </a:solidFill>
                <a:latin typeface="Banburi"/>
              </a:rPr>
              <a:t>kesulitan</a:t>
            </a:r>
            <a:r>
              <a:rPr lang="en-US" sz="2700" dirty="0">
                <a:solidFill>
                  <a:srgbClr val="2D3E70"/>
                </a:solidFill>
                <a:latin typeface="Banburi"/>
              </a:rPr>
              <a:t> </a:t>
            </a:r>
            <a:r>
              <a:rPr lang="en-US" sz="2700" dirty="0" err="1">
                <a:solidFill>
                  <a:srgbClr val="2D3E70"/>
                </a:solidFill>
                <a:latin typeface="Banburi"/>
              </a:rPr>
              <a:t>dalam</a:t>
            </a:r>
            <a:r>
              <a:rPr lang="en-US" sz="2700" dirty="0">
                <a:solidFill>
                  <a:srgbClr val="2D3E70"/>
                </a:solidFill>
                <a:latin typeface="Banburi"/>
              </a:rPr>
              <a:t> </a:t>
            </a:r>
            <a:r>
              <a:rPr lang="en-US" sz="2700" dirty="0" err="1">
                <a:solidFill>
                  <a:srgbClr val="2D3E70"/>
                </a:solidFill>
                <a:latin typeface="Banburi"/>
              </a:rPr>
              <a:t>menentukan</a:t>
            </a:r>
            <a:r>
              <a:rPr lang="en-US" sz="2700" dirty="0">
                <a:solidFill>
                  <a:srgbClr val="2D3E70"/>
                </a:solidFill>
                <a:latin typeface="Banburi"/>
              </a:rPr>
              <a:t> </a:t>
            </a:r>
            <a:r>
              <a:rPr lang="en-US" sz="2700" dirty="0" err="1">
                <a:solidFill>
                  <a:srgbClr val="2D3E70"/>
                </a:solidFill>
                <a:latin typeface="Banburi"/>
              </a:rPr>
              <a:t>harga</a:t>
            </a:r>
            <a:r>
              <a:rPr lang="en-US" sz="2700" dirty="0">
                <a:solidFill>
                  <a:srgbClr val="2D3E70"/>
                </a:solidFill>
                <a:latin typeface="Banburi"/>
              </a:rPr>
              <a:t> </a:t>
            </a:r>
            <a:r>
              <a:rPr lang="en-US" sz="2700" dirty="0" err="1">
                <a:solidFill>
                  <a:srgbClr val="2D3E70"/>
                </a:solidFill>
                <a:latin typeface="Banburi"/>
              </a:rPr>
              <a:t>sewa</a:t>
            </a:r>
            <a:r>
              <a:rPr lang="en-US" sz="2700" dirty="0">
                <a:solidFill>
                  <a:srgbClr val="2D3E70"/>
                </a:solidFill>
                <a:latin typeface="Banburi"/>
              </a:rPr>
              <a:t> yang </a:t>
            </a:r>
            <a:r>
              <a:rPr lang="en-US" sz="2700" dirty="0" err="1">
                <a:solidFill>
                  <a:srgbClr val="2D3E70"/>
                </a:solidFill>
                <a:latin typeface="Banburi"/>
              </a:rPr>
              <a:t>relevan</a:t>
            </a:r>
            <a:r>
              <a:rPr lang="en-US" sz="2700" dirty="0">
                <a:solidFill>
                  <a:srgbClr val="2D3E70"/>
                </a:solidFill>
                <a:latin typeface="Banburi"/>
              </a:rPr>
              <a:t> </a:t>
            </a:r>
            <a:r>
              <a:rPr lang="en-US" sz="2700" dirty="0" err="1">
                <a:solidFill>
                  <a:srgbClr val="2D3E70"/>
                </a:solidFill>
                <a:latin typeface="Banburi"/>
              </a:rPr>
              <a:t>seperti</a:t>
            </a:r>
            <a:r>
              <a:rPr lang="en-US" sz="2700" dirty="0">
                <a:solidFill>
                  <a:srgbClr val="2D3E70"/>
                </a:solidFill>
                <a:latin typeface="Banburi"/>
              </a:rPr>
              <a:t> </a:t>
            </a:r>
            <a:r>
              <a:rPr lang="en-US" sz="2700" dirty="0" err="1">
                <a:solidFill>
                  <a:srgbClr val="2D3E70"/>
                </a:solidFill>
                <a:latin typeface="Banburi"/>
              </a:rPr>
              <a:t>memberikan</a:t>
            </a:r>
            <a:r>
              <a:rPr lang="en-US" sz="2700" dirty="0">
                <a:solidFill>
                  <a:srgbClr val="2D3E70"/>
                </a:solidFill>
                <a:latin typeface="Banburi"/>
              </a:rPr>
              <a:t> </a:t>
            </a:r>
            <a:r>
              <a:rPr lang="en-US" sz="2700" dirty="0" err="1">
                <a:solidFill>
                  <a:srgbClr val="2D3E70"/>
                </a:solidFill>
                <a:latin typeface="Banburi"/>
              </a:rPr>
              <a:t>harga</a:t>
            </a:r>
            <a:r>
              <a:rPr lang="en-US" sz="2700" dirty="0">
                <a:solidFill>
                  <a:srgbClr val="2D3E70"/>
                </a:solidFill>
                <a:latin typeface="Banburi"/>
              </a:rPr>
              <a:t> yang </a:t>
            </a:r>
            <a:r>
              <a:rPr lang="en-US" sz="2700" dirty="0" err="1">
                <a:solidFill>
                  <a:srgbClr val="2D3E70"/>
                </a:solidFill>
                <a:latin typeface="Banburi"/>
              </a:rPr>
              <a:t>terlalu</a:t>
            </a:r>
            <a:r>
              <a:rPr lang="en-US" sz="2700" dirty="0">
                <a:solidFill>
                  <a:srgbClr val="2D3E70"/>
                </a:solidFill>
                <a:latin typeface="Banburi"/>
              </a:rPr>
              <a:t> </a:t>
            </a:r>
            <a:r>
              <a:rPr lang="en-US" sz="2700" dirty="0" err="1">
                <a:solidFill>
                  <a:srgbClr val="2D3E70"/>
                </a:solidFill>
                <a:latin typeface="Banburi"/>
              </a:rPr>
              <a:t>murah</a:t>
            </a:r>
            <a:r>
              <a:rPr lang="en-US" sz="2700" dirty="0">
                <a:solidFill>
                  <a:srgbClr val="2D3E70"/>
                </a:solidFill>
                <a:latin typeface="Banburi"/>
              </a:rPr>
              <a:t> </a:t>
            </a:r>
            <a:r>
              <a:rPr lang="en-US" sz="2700" dirty="0" err="1">
                <a:solidFill>
                  <a:srgbClr val="2D3E70"/>
                </a:solidFill>
                <a:latin typeface="Banburi"/>
              </a:rPr>
              <a:t>atau</a:t>
            </a:r>
            <a:r>
              <a:rPr lang="en-US" sz="2700" dirty="0">
                <a:solidFill>
                  <a:srgbClr val="2D3E70"/>
                </a:solidFill>
                <a:latin typeface="Banburi"/>
              </a:rPr>
              <a:t> mahal </a:t>
            </a:r>
            <a:r>
              <a:rPr lang="en-US" sz="2700" dirty="0" err="1">
                <a:solidFill>
                  <a:srgbClr val="2D3E70"/>
                </a:solidFill>
                <a:latin typeface="Banburi"/>
              </a:rPr>
              <a:t>sehingga</a:t>
            </a:r>
            <a:r>
              <a:rPr lang="en-US" sz="2700" dirty="0">
                <a:solidFill>
                  <a:srgbClr val="2D3E70"/>
                </a:solidFill>
                <a:latin typeface="Banburi"/>
              </a:rPr>
              <a:t> </a:t>
            </a:r>
            <a:r>
              <a:rPr lang="en-US" sz="2700" dirty="0" err="1">
                <a:solidFill>
                  <a:srgbClr val="2D3E70"/>
                </a:solidFill>
                <a:latin typeface="Banburi"/>
              </a:rPr>
              <a:t>membuat</a:t>
            </a:r>
            <a:r>
              <a:rPr lang="en-US" sz="2700" dirty="0">
                <a:solidFill>
                  <a:srgbClr val="2D3E70"/>
                </a:solidFill>
                <a:latin typeface="Banburi"/>
              </a:rPr>
              <a:t> </a:t>
            </a:r>
            <a:r>
              <a:rPr lang="en-US" sz="2700" dirty="0" err="1">
                <a:solidFill>
                  <a:srgbClr val="2D3E70"/>
                </a:solidFill>
                <a:latin typeface="Banburi"/>
              </a:rPr>
              <a:t>pemilik</a:t>
            </a:r>
            <a:r>
              <a:rPr lang="en-US" sz="2700" dirty="0">
                <a:solidFill>
                  <a:srgbClr val="2D3E70"/>
                </a:solidFill>
                <a:latin typeface="Banburi"/>
              </a:rPr>
              <a:t> </a:t>
            </a:r>
            <a:r>
              <a:rPr lang="en-US" sz="2700" dirty="0" err="1">
                <a:solidFill>
                  <a:srgbClr val="2D3E70"/>
                </a:solidFill>
                <a:latin typeface="Banburi"/>
              </a:rPr>
              <a:t>usaha</a:t>
            </a:r>
            <a:r>
              <a:rPr lang="en-US" sz="2700" dirty="0">
                <a:solidFill>
                  <a:srgbClr val="2D3E70"/>
                </a:solidFill>
                <a:latin typeface="Banburi"/>
              </a:rPr>
              <a:t> </a:t>
            </a:r>
            <a:r>
              <a:rPr lang="en-US" sz="2700" dirty="0" err="1">
                <a:solidFill>
                  <a:srgbClr val="2D3E70"/>
                </a:solidFill>
                <a:latin typeface="Banburi"/>
              </a:rPr>
              <a:t>tidak</a:t>
            </a:r>
            <a:r>
              <a:rPr lang="en-US" sz="2700" dirty="0">
                <a:solidFill>
                  <a:srgbClr val="2D3E70"/>
                </a:solidFill>
                <a:latin typeface="Banburi"/>
              </a:rPr>
              <a:t> </a:t>
            </a:r>
            <a:r>
              <a:rPr lang="en-US" sz="2700" dirty="0" err="1">
                <a:solidFill>
                  <a:srgbClr val="2D3E70"/>
                </a:solidFill>
                <a:latin typeface="Banburi"/>
              </a:rPr>
              <a:t>mendapatkan</a:t>
            </a:r>
            <a:r>
              <a:rPr lang="en-US" sz="2700" dirty="0">
                <a:solidFill>
                  <a:srgbClr val="2D3E70"/>
                </a:solidFill>
                <a:latin typeface="Banburi"/>
              </a:rPr>
              <a:t> </a:t>
            </a:r>
            <a:r>
              <a:rPr lang="en-US" sz="2700" dirty="0" err="1">
                <a:solidFill>
                  <a:srgbClr val="2D3E70"/>
                </a:solidFill>
                <a:latin typeface="Banburi"/>
              </a:rPr>
              <a:t>keuntungan</a:t>
            </a:r>
            <a:r>
              <a:rPr lang="en-US" sz="2700" dirty="0">
                <a:solidFill>
                  <a:srgbClr val="2D3E70"/>
                </a:solidFill>
                <a:latin typeface="Banburi"/>
              </a:rPr>
              <a:t> yang </a:t>
            </a:r>
            <a:r>
              <a:rPr lang="en-US" sz="2700" dirty="0" err="1">
                <a:solidFill>
                  <a:srgbClr val="2D3E70"/>
                </a:solidFill>
                <a:latin typeface="Banburi"/>
              </a:rPr>
              <a:t>maksimal</a:t>
            </a:r>
            <a:endParaRPr lang="en-US" sz="2700" dirty="0">
              <a:solidFill>
                <a:srgbClr val="2D3E70"/>
              </a:solidFill>
              <a:latin typeface="Banburi"/>
            </a:endParaRPr>
          </a:p>
        </p:txBody>
      </p:sp>
      <p:sp>
        <p:nvSpPr>
          <p:cNvPr id="27" name="Freeform 27"/>
          <p:cNvSpPr/>
          <p:nvPr/>
        </p:nvSpPr>
        <p:spPr>
          <a:xfrm>
            <a:off x="5529018" y="4481850"/>
            <a:ext cx="492788" cy="492788"/>
          </a:xfrm>
          <a:custGeom>
            <a:avLst/>
            <a:gdLst/>
            <a:ahLst/>
            <a:cxnLst/>
            <a:rect l="l" t="t" r="r" b="b"/>
            <a:pathLst>
              <a:path w="492788" h="492788">
                <a:moveTo>
                  <a:pt x="0" y="0"/>
                </a:moveTo>
                <a:lnTo>
                  <a:pt x="492789" y="0"/>
                </a:lnTo>
                <a:lnTo>
                  <a:pt x="492789" y="492788"/>
                </a:lnTo>
                <a:lnTo>
                  <a:pt x="0" y="49278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29" name="TextBox 13">
            <a:extLst>
              <a:ext uri="{FF2B5EF4-FFF2-40B4-BE49-F238E27FC236}">
                <a16:creationId xmlns:a16="http://schemas.microsoft.com/office/drawing/2014/main" id="{54C2E205-26FC-6708-1ECF-E7E868BC2024}"/>
              </a:ext>
            </a:extLst>
          </p:cNvPr>
          <p:cNvSpPr txBox="1"/>
          <p:nvPr/>
        </p:nvSpPr>
        <p:spPr>
          <a:xfrm>
            <a:off x="868811" y="5873877"/>
            <a:ext cx="5054276" cy="21159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8399"/>
              </a:lnSpc>
            </a:pPr>
            <a:r>
              <a:rPr lang="en-US" sz="6000" spc="139" dirty="0" err="1">
                <a:solidFill>
                  <a:srgbClr val="2D3E70"/>
                </a:solidFill>
                <a:latin typeface="Brasika"/>
              </a:rPr>
              <a:t>Tujuan</a:t>
            </a:r>
            <a:r>
              <a:rPr lang="en-US" sz="6000" spc="139" dirty="0">
                <a:solidFill>
                  <a:srgbClr val="2D3E70"/>
                </a:solidFill>
                <a:latin typeface="Brasika"/>
              </a:rPr>
              <a:t>  </a:t>
            </a:r>
            <a:r>
              <a:rPr lang="en-US" sz="6000" spc="139" dirty="0" err="1">
                <a:solidFill>
                  <a:srgbClr val="2D3E70"/>
                </a:solidFill>
                <a:latin typeface="Brasika"/>
              </a:rPr>
              <a:t>Penelitian</a:t>
            </a:r>
            <a:endParaRPr lang="en-US" sz="6000" spc="139" dirty="0">
              <a:solidFill>
                <a:srgbClr val="2D3E70"/>
              </a:solidFill>
              <a:latin typeface="Brasika"/>
            </a:endParaRPr>
          </a:p>
        </p:txBody>
      </p:sp>
      <p:sp>
        <p:nvSpPr>
          <p:cNvPr id="31" name="TextBox 23">
            <a:extLst>
              <a:ext uri="{FF2B5EF4-FFF2-40B4-BE49-F238E27FC236}">
                <a16:creationId xmlns:a16="http://schemas.microsoft.com/office/drawing/2014/main" id="{26AEFE37-AF74-4094-97E4-C2454A2C3928}"/>
              </a:ext>
            </a:extLst>
          </p:cNvPr>
          <p:cNvSpPr txBox="1"/>
          <p:nvPr/>
        </p:nvSpPr>
        <p:spPr>
          <a:xfrm>
            <a:off x="7083368" y="6186656"/>
            <a:ext cx="10044351" cy="13465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510"/>
              </a:lnSpc>
            </a:pPr>
            <a:r>
              <a:rPr lang="en-US" sz="2700" dirty="0" err="1">
                <a:solidFill>
                  <a:srgbClr val="2D3E70"/>
                </a:solidFill>
                <a:latin typeface="Banburi"/>
              </a:rPr>
              <a:t>Tujuan</a:t>
            </a:r>
            <a:r>
              <a:rPr lang="en-US" sz="2700" dirty="0">
                <a:solidFill>
                  <a:srgbClr val="2D3E70"/>
                </a:solidFill>
                <a:latin typeface="Banburi"/>
              </a:rPr>
              <a:t> </a:t>
            </a:r>
            <a:r>
              <a:rPr lang="en-US" sz="2700" dirty="0" err="1">
                <a:solidFill>
                  <a:srgbClr val="2D3E70"/>
                </a:solidFill>
                <a:latin typeface="Banburi"/>
              </a:rPr>
              <a:t>dari</a:t>
            </a:r>
            <a:r>
              <a:rPr lang="en-US" sz="2700" dirty="0">
                <a:solidFill>
                  <a:srgbClr val="2D3E70"/>
                </a:solidFill>
                <a:latin typeface="Banburi"/>
              </a:rPr>
              <a:t> </a:t>
            </a:r>
            <a:r>
              <a:rPr lang="en-US" sz="2700" dirty="0" err="1">
                <a:solidFill>
                  <a:srgbClr val="2D3E70"/>
                </a:solidFill>
                <a:latin typeface="Banburi"/>
              </a:rPr>
              <a:t>penelitian</a:t>
            </a:r>
            <a:r>
              <a:rPr lang="en-US" sz="2700" dirty="0">
                <a:solidFill>
                  <a:srgbClr val="2D3E70"/>
                </a:solidFill>
                <a:latin typeface="Banburi"/>
              </a:rPr>
              <a:t> </a:t>
            </a:r>
            <a:r>
              <a:rPr lang="en-US" sz="2700" dirty="0" err="1">
                <a:solidFill>
                  <a:srgbClr val="2D3E70"/>
                </a:solidFill>
                <a:latin typeface="Banburi"/>
              </a:rPr>
              <a:t>ini</a:t>
            </a:r>
            <a:r>
              <a:rPr lang="en-US" sz="2700" dirty="0">
                <a:solidFill>
                  <a:srgbClr val="2D3E70"/>
                </a:solidFill>
                <a:latin typeface="Banburi"/>
              </a:rPr>
              <a:t> </a:t>
            </a:r>
            <a:r>
              <a:rPr lang="en-US" sz="2700" dirty="0" err="1">
                <a:solidFill>
                  <a:srgbClr val="2D3E70"/>
                </a:solidFill>
                <a:latin typeface="Banburi"/>
              </a:rPr>
              <a:t>adalah</a:t>
            </a:r>
            <a:r>
              <a:rPr lang="en-US" sz="2700" dirty="0">
                <a:solidFill>
                  <a:srgbClr val="2D3E70"/>
                </a:solidFill>
                <a:latin typeface="Banburi"/>
              </a:rPr>
              <a:t> </a:t>
            </a:r>
            <a:r>
              <a:rPr lang="en-US" sz="2700" dirty="0" err="1">
                <a:solidFill>
                  <a:srgbClr val="2D3E70"/>
                </a:solidFill>
                <a:latin typeface="Banburi"/>
              </a:rPr>
              <a:t>untuk</a:t>
            </a:r>
            <a:r>
              <a:rPr lang="en-US" sz="2700" dirty="0">
                <a:solidFill>
                  <a:srgbClr val="2D3E70"/>
                </a:solidFill>
                <a:latin typeface="Banburi"/>
              </a:rPr>
              <a:t> </a:t>
            </a:r>
            <a:r>
              <a:rPr lang="en-US" sz="2700" dirty="0" err="1">
                <a:solidFill>
                  <a:srgbClr val="2D3E70"/>
                </a:solidFill>
                <a:latin typeface="Banburi"/>
              </a:rPr>
              <a:t>membantu</a:t>
            </a:r>
            <a:r>
              <a:rPr lang="en-US" sz="2700" dirty="0">
                <a:solidFill>
                  <a:srgbClr val="2D3E70"/>
                </a:solidFill>
                <a:latin typeface="Banburi"/>
              </a:rPr>
              <a:t> </a:t>
            </a:r>
            <a:r>
              <a:rPr lang="en-US" sz="2700" dirty="0" err="1">
                <a:solidFill>
                  <a:srgbClr val="2D3E70"/>
                </a:solidFill>
                <a:latin typeface="Banburi"/>
              </a:rPr>
              <a:t>pemilik</a:t>
            </a:r>
            <a:r>
              <a:rPr lang="en-US" sz="2700" dirty="0">
                <a:solidFill>
                  <a:srgbClr val="2D3E70"/>
                </a:solidFill>
                <a:latin typeface="Banburi"/>
              </a:rPr>
              <a:t> </a:t>
            </a:r>
            <a:r>
              <a:rPr lang="en-US" sz="2700" dirty="0" err="1">
                <a:solidFill>
                  <a:srgbClr val="2D3E70"/>
                </a:solidFill>
                <a:latin typeface="Banburi"/>
              </a:rPr>
              <a:t>usaha</a:t>
            </a:r>
            <a:r>
              <a:rPr lang="en-US" sz="2700" dirty="0">
                <a:solidFill>
                  <a:srgbClr val="2D3E70"/>
                </a:solidFill>
                <a:latin typeface="Banburi"/>
              </a:rPr>
              <a:t> </a:t>
            </a:r>
            <a:r>
              <a:rPr lang="en-US" sz="2700" dirty="0" err="1">
                <a:solidFill>
                  <a:srgbClr val="2D3E70"/>
                </a:solidFill>
                <a:latin typeface="Banburi"/>
              </a:rPr>
              <a:t>rumah</a:t>
            </a:r>
            <a:r>
              <a:rPr lang="en-US" sz="2700" dirty="0">
                <a:solidFill>
                  <a:srgbClr val="2D3E70"/>
                </a:solidFill>
                <a:latin typeface="Banburi"/>
              </a:rPr>
              <a:t> </a:t>
            </a:r>
            <a:r>
              <a:rPr lang="en-US" sz="2700" dirty="0" err="1">
                <a:solidFill>
                  <a:srgbClr val="2D3E70"/>
                </a:solidFill>
                <a:latin typeface="Banburi"/>
              </a:rPr>
              <a:t>kost</a:t>
            </a:r>
            <a:r>
              <a:rPr lang="en-US" sz="2700" dirty="0">
                <a:solidFill>
                  <a:srgbClr val="2D3E70"/>
                </a:solidFill>
                <a:latin typeface="Banburi"/>
              </a:rPr>
              <a:t> </a:t>
            </a:r>
            <a:r>
              <a:rPr lang="en-US" sz="2700" dirty="0" err="1">
                <a:solidFill>
                  <a:srgbClr val="2D3E70"/>
                </a:solidFill>
                <a:latin typeface="Banburi"/>
              </a:rPr>
              <a:t>dalam</a:t>
            </a:r>
            <a:r>
              <a:rPr lang="en-US" sz="2700" dirty="0">
                <a:solidFill>
                  <a:srgbClr val="2D3E70"/>
                </a:solidFill>
                <a:latin typeface="Banburi"/>
              </a:rPr>
              <a:t> </a:t>
            </a:r>
            <a:r>
              <a:rPr lang="en-US" sz="2700" dirty="0" err="1">
                <a:solidFill>
                  <a:srgbClr val="2D3E70"/>
                </a:solidFill>
                <a:latin typeface="Banburi"/>
              </a:rPr>
              <a:t>menentukan</a:t>
            </a:r>
            <a:r>
              <a:rPr lang="en-US" sz="2700" dirty="0">
                <a:solidFill>
                  <a:srgbClr val="2D3E70"/>
                </a:solidFill>
                <a:latin typeface="Banburi"/>
              </a:rPr>
              <a:t> </a:t>
            </a:r>
            <a:r>
              <a:rPr lang="en-US" sz="2700" dirty="0" err="1">
                <a:solidFill>
                  <a:srgbClr val="2D3E70"/>
                </a:solidFill>
                <a:latin typeface="Banburi"/>
              </a:rPr>
              <a:t>harga</a:t>
            </a:r>
            <a:r>
              <a:rPr lang="en-US" sz="2700" dirty="0">
                <a:solidFill>
                  <a:srgbClr val="2D3E70"/>
                </a:solidFill>
                <a:latin typeface="Banburi"/>
              </a:rPr>
              <a:t> </a:t>
            </a:r>
            <a:r>
              <a:rPr lang="en-US" sz="2700" dirty="0" err="1">
                <a:solidFill>
                  <a:srgbClr val="2D3E70"/>
                </a:solidFill>
                <a:latin typeface="Banburi"/>
              </a:rPr>
              <a:t>sewa</a:t>
            </a:r>
            <a:r>
              <a:rPr lang="en-US" sz="2700" dirty="0">
                <a:solidFill>
                  <a:srgbClr val="2D3E70"/>
                </a:solidFill>
                <a:latin typeface="Banburi"/>
              </a:rPr>
              <a:t> yang </a:t>
            </a:r>
            <a:r>
              <a:rPr lang="en-US" sz="2700" dirty="0" err="1">
                <a:solidFill>
                  <a:srgbClr val="2D3E70"/>
                </a:solidFill>
                <a:latin typeface="Banburi"/>
              </a:rPr>
              <a:t>relevan</a:t>
            </a:r>
            <a:r>
              <a:rPr lang="en-US" sz="2700" dirty="0">
                <a:solidFill>
                  <a:srgbClr val="2D3E70"/>
                </a:solidFill>
                <a:latin typeface="Banburi"/>
              </a:rPr>
              <a:t> </a:t>
            </a:r>
            <a:r>
              <a:rPr lang="en-US" sz="2700" dirty="0" err="1">
                <a:solidFill>
                  <a:srgbClr val="2D3E70"/>
                </a:solidFill>
                <a:latin typeface="Banburi"/>
              </a:rPr>
              <a:t>dengan</a:t>
            </a:r>
            <a:r>
              <a:rPr lang="en-US" sz="2700" dirty="0">
                <a:solidFill>
                  <a:srgbClr val="2D3E70"/>
                </a:solidFill>
                <a:latin typeface="Banburi"/>
              </a:rPr>
              <a:t> </a:t>
            </a:r>
            <a:r>
              <a:rPr lang="en-US" sz="2700" dirty="0" err="1">
                <a:solidFill>
                  <a:srgbClr val="2D3E70"/>
                </a:solidFill>
                <a:latin typeface="Banburi"/>
              </a:rPr>
              <a:t>kriteria</a:t>
            </a:r>
            <a:r>
              <a:rPr lang="en-US" sz="2700" dirty="0">
                <a:solidFill>
                  <a:srgbClr val="2D3E70"/>
                </a:solidFill>
                <a:latin typeface="Banburi"/>
              </a:rPr>
              <a:t> yang </a:t>
            </a:r>
            <a:r>
              <a:rPr lang="en-US" sz="2700" dirty="0" err="1">
                <a:solidFill>
                  <a:srgbClr val="2D3E70"/>
                </a:solidFill>
                <a:latin typeface="Banburi"/>
              </a:rPr>
              <a:t>diinginkan</a:t>
            </a:r>
            <a:r>
              <a:rPr lang="en-US" sz="2700" dirty="0">
                <a:solidFill>
                  <a:srgbClr val="2D3E70"/>
                </a:solidFill>
                <a:latin typeface="Banburi"/>
              </a:rPr>
              <a:t>. </a:t>
            </a:r>
            <a:r>
              <a:rPr lang="en-US" sz="2700" dirty="0" err="1">
                <a:solidFill>
                  <a:srgbClr val="2D3E70"/>
                </a:solidFill>
                <a:latin typeface="Banburi"/>
              </a:rPr>
              <a:t>Menggunakan</a:t>
            </a:r>
            <a:r>
              <a:rPr lang="en-US" sz="2700" dirty="0">
                <a:solidFill>
                  <a:srgbClr val="2D3E70"/>
                </a:solidFill>
                <a:latin typeface="Banburi"/>
              </a:rPr>
              <a:t> </a:t>
            </a:r>
            <a:r>
              <a:rPr lang="en-US" sz="2700" dirty="0" err="1">
                <a:solidFill>
                  <a:srgbClr val="2D3E70"/>
                </a:solidFill>
                <a:latin typeface="Banburi"/>
              </a:rPr>
              <a:t>metode</a:t>
            </a:r>
            <a:r>
              <a:rPr lang="en-US" sz="2700" dirty="0">
                <a:solidFill>
                  <a:srgbClr val="2D3E70"/>
                </a:solidFill>
                <a:latin typeface="Banburi"/>
              </a:rPr>
              <a:t> Fuzzy Tsukamoto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3" grpId="0"/>
      <p:bldP spid="29" grpId="0"/>
      <p:bldP spid="3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Freeform 2">
            <a:extLst>
              <a:ext uri="{FF2B5EF4-FFF2-40B4-BE49-F238E27FC236}">
                <a16:creationId xmlns:a16="http://schemas.microsoft.com/office/drawing/2014/main" id="{BA794E25-3C59-26EE-46D0-AA9CD781E25B}"/>
              </a:ext>
            </a:extLst>
          </p:cNvPr>
          <p:cNvSpPr/>
          <p:nvPr/>
        </p:nvSpPr>
        <p:spPr>
          <a:xfrm>
            <a:off x="0" y="3810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925" b="-9925"/>
            </a:stretch>
          </a:blipFill>
        </p:spPr>
      </p:sp>
      <p:sp>
        <p:nvSpPr>
          <p:cNvPr id="3" name="Freeform 3"/>
          <p:cNvSpPr/>
          <p:nvPr/>
        </p:nvSpPr>
        <p:spPr>
          <a:xfrm flipH="1" flipV="1">
            <a:off x="-2114733" y="-1721461"/>
            <a:ext cx="9329683" cy="4571545"/>
          </a:xfrm>
          <a:custGeom>
            <a:avLst/>
            <a:gdLst/>
            <a:ahLst/>
            <a:cxnLst/>
            <a:rect l="l" t="t" r="r" b="b"/>
            <a:pathLst>
              <a:path w="9329683" h="4571545">
                <a:moveTo>
                  <a:pt x="9329682" y="4571545"/>
                </a:moveTo>
                <a:lnTo>
                  <a:pt x="0" y="4571545"/>
                </a:lnTo>
                <a:lnTo>
                  <a:pt x="0" y="0"/>
                </a:lnTo>
                <a:lnTo>
                  <a:pt x="9329682" y="0"/>
                </a:lnTo>
                <a:lnTo>
                  <a:pt x="9329682" y="4571545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Freeform 4"/>
          <p:cNvSpPr/>
          <p:nvPr/>
        </p:nvSpPr>
        <p:spPr>
          <a:xfrm>
            <a:off x="5867400" y="6799259"/>
            <a:ext cx="492788" cy="492788"/>
          </a:xfrm>
          <a:custGeom>
            <a:avLst/>
            <a:gdLst/>
            <a:ahLst/>
            <a:cxnLst/>
            <a:rect l="l" t="t" r="r" b="b"/>
            <a:pathLst>
              <a:path w="492788" h="492788">
                <a:moveTo>
                  <a:pt x="0" y="0"/>
                </a:moveTo>
                <a:lnTo>
                  <a:pt x="492789" y="0"/>
                </a:lnTo>
                <a:lnTo>
                  <a:pt x="492789" y="492788"/>
                </a:lnTo>
                <a:lnTo>
                  <a:pt x="0" y="49278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5" name="TextBox 5"/>
          <p:cNvSpPr txBox="1"/>
          <p:nvPr/>
        </p:nvSpPr>
        <p:spPr>
          <a:xfrm>
            <a:off x="10149577" y="768349"/>
            <a:ext cx="7109723" cy="2693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000"/>
              </a:lnSpc>
              <a:spcBef>
                <a:spcPct val="0"/>
              </a:spcBef>
            </a:pPr>
            <a:r>
              <a:rPr lang="en-US" sz="2000" dirty="0">
                <a:solidFill>
                  <a:srgbClr val="2D3E70"/>
                </a:solidFill>
                <a:latin typeface="Banburi Bold"/>
              </a:rPr>
              <a:t>Teknik </a:t>
            </a:r>
            <a:r>
              <a:rPr lang="en-US" sz="2000" dirty="0" err="1">
                <a:solidFill>
                  <a:srgbClr val="2D3E70"/>
                </a:solidFill>
                <a:latin typeface="Banburi Bold"/>
              </a:rPr>
              <a:t>Informatika</a:t>
            </a:r>
            <a:endParaRPr lang="en-US" sz="2000" dirty="0">
              <a:solidFill>
                <a:srgbClr val="2D3E70"/>
              </a:solidFill>
              <a:latin typeface="Banburi Bold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14190883" y="8996456"/>
            <a:ext cx="427267" cy="411069"/>
          </a:xfrm>
          <a:custGeom>
            <a:avLst/>
            <a:gdLst/>
            <a:ahLst/>
            <a:cxnLst/>
            <a:rect l="l" t="t" r="r" b="b"/>
            <a:pathLst>
              <a:path w="427267" h="411069">
                <a:moveTo>
                  <a:pt x="0" y="0"/>
                </a:moveTo>
                <a:lnTo>
                  <a:pt x="427267" y="0"/>
                </a:lnTo>
                <a:lnTo>
                  <a:pt x="427267" y="411069"/>
                </a:lnTo>
                <a:lnTo>
                  <a:pt x="0" y="41106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r="-234639"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-651290" y="736801"/>
            <a:ext cx="5387252" cy="590148"/>
            <a:chOff x="0" y="0"/>
            <a:chExt cx="1418865" cy="15543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418865" cy="155430"/>
            </a:xfrm>
            <a:custGeom>
              <a:avLst/>
              <a:gdLst/>
              <a:ahLst/>
              <a:cxnLst/>
              <a:rect l="l" t="t" r="r" b="b"/>
              <a:pathLst>
                <a:path w="1418865" h="155430">
                  <a:moveTo>
                    <a:pt x="73291" y="0"/>
                  </a:moveTo>
                  <a:lnTo>
                    <a:pt x="1345573" y="0"/>
                  </a:lnTo>
                  <a:cubicBezTo>
                    <a:pt x="1386051" y="0"/>
                    <a:pt x="1418865" y="32814"/>
                    <a:pt x="1418865" y="73291"/>
                  </a:cubicBezTo>
                  <a:lnTo>
                    <a:pt x="1418865" y="82139"/>
                  </a:lnTo>
                  <a:cubicBezTo>
                    <a:pt x="1418865" y="122616"/>
                    <a:pt x="1386051" y="155430"/>
                    <a:pt x="1345573" y="155430"/>
                  </a:cubicBezTo>
                  <a:lnTo>
                    <a:pt x="73291" y="155430"/>
                  </a:lnTo>
                  <a:cubicBezTo>
                    <a:pt x="32814" y="155430"/>
                    <a:pt x="0" y="122616"/>
                    <a:pt x="0" y="82139"/>
                  </a:cubicBezTo>
                  <a:lnTo>
                    <a:pt x="0" y="73291"/>
                  </a:lnTo>
                  <a:cubicBezTo>
                    <a:pt x="0" y="32814"/>
                    <a:pt x="32814" y="0"/>
                    <a:pt x="73291" y="0"/>
                  </a:cubicBezTo>
                  <a:close/>
                </a:path>
              </a:pathLst>
            </a:custGeom>
            <a:solidFill>
              <a:srgbClr val="F1C636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38100"/>
              <a:ext cx="1418865" cy="1173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00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-803690" y="584401"/>
            <a:ext cx="5387252" cy="590148"/>
            <a:chOff x="0" y="0"/>
            <a:chExt cx="1418865" cy="15543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418865" cy="155430"/>
            </a:xfrm>
            <a:custGeom>
              <a:avLst/>
              <a:gdLst/>
              <a:ahLst/>
              <a:cxnLst/>
              <a:rect l="l" t="t" r="r" b="b"/>
              <a:pathLst>
                <a:path w="1418865" h="155430">
                  <a:moveTo>
                    <a:pt x="73291" y="0"/>
                  </a:moveTo>
                  <a:lnTo>
                    <a:pt x="1345573" y="0"/>
                  </a:lnTo>
                  <a:cubicBezTo>
                    <a:pt x="1386051" y="0"/>
                    <a:pt x="1418865" y="32814"/>
                    <a:pt x="1418865" y="73291"/>
                  </a:cubicBezTo>
                  <a:lnTo>
                    <a:pt x="1418865" y="82139"/>
                  </a:lnTo>
                  <a:cubicBezTo>
                    <a:pt x="1418865" y="122616"/>
                    <a:pt x="1386051" y="155430"/>
                    <a:pt x="1345573" y="155430"/>
                  </a:cubicBezTo>
                  <a:lnTo>
                    <a:pt x="73291" y="155430"/>
                  </a:lnTo>
                  <a:cubicBezTo>
                    <a:pt x="32814" y="155430"/>
                    <a:pt x="0" y="122616"/>
                    <a:pt x="0" y="82139"/>
                  </a:cubicBezTo>
                  <a:lnTo>
                    <a:pt x="0" y="73291"/>
                  </a:lnTo>
                  <a:cubicBezTo>
                    <a:pt x="0" y="32814"/>
                    <a:pt x="32814" y="0"/>
                    <a:pt x="73291" y="0"/>
                  </a:cubicBezTo>
                  <a:close/>
                </a:path>
              </a:pathLst>
            </a:custGeom>
            <a:solidFill>
              <a:srgbClr val="E8EBF4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38100"/>
              <a:ext cx="1418865" cy="1173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00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028700" y="4770099"/>
            <a:ext cx="8115300" cy="21544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8399"/>
              </a:lnSpc>
            </a:pPr>
            <a:r>
              <a:rPr lang="en-US" sz="6999" spc="139" dirty="0" err="1">
                <a:solidFill>
                  <a:srgbClr val="2D3E70"/>
                </a:solidFill>
                <a:latin typeface="Brasika"/>
              </a:rPr>
              <a:t>Metode</a:t>
            </a:r>
            <a:r>
              <a:rPr lang="en-US" sz="6999" spc="139" dirty="0">
                <a:solidFill>
                  <a:srgbClr val="2D3E70"/>
                </a:solidFill>
                <a:latin typeface="Brasika"/>
              </a:rPr>
              <a:t> </a:t>
            </a:r>
            <a:r>
              <a:rPr lang="en-US" sz="6999" spc="139" dirty="0" err="1">
                <a:solidFill>
                  <a:srgbClr val="2D3E70"/>
                </a:solidFill>
                <a:latin typeface="Brasika"/>
              </a:rPr>
              <a:t>Penelitian</a:t>
            </a:r>
            <a:endParaRPr lang="en-US" sz="6999" spc="139" dirty="0">
              <a:solidFill>
                <a:srgbClr val="2D3E70"/>
              </a:solidFill>
              <a:latin typeface="Brasika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15746774" y="9264851"/>
            <a:ext cx="5387252" cy="590148"/>
            <a:chOff x="0" y="0"/>
            <a:chExt cx="1418865" cy="15543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418865" cy="155430"/>
            </a:xfrm>
            <a:custGeom>
              <a:avLst/>
              <a:gdLst/>
              <a:ahLst/>
              <a:cxnLst/>
              <a:rect l="l" t="t" r="r" b="b"/>
              <a:pathLst>
                <a:path w="1418865" h="155430">
                  <a:moveTo>
                    <a:pt x="73291" y="0"/>
                  </a:moveTo>
                  <a:lnTo>
                    <a:pt x="1345573" y="0"/>
                  </a:lnTo>
                  <a:cubicBezTo>
                    <a:pt x="1386051" y="0"/>
                    <a:pt x="1418865" y="32814"/>
                    <a:pt x="1418865" y="73291"/>
                  </a:cubicBezTo>
                  <a:lnTo>
                    <a:pt x="1418865" y="82139"/>
                  </a:lnTo>
                  <a:cubicBezTo>
                    <a:pt x="1418865" y="122616"/>
                    <a:pt x="1386051" y="155430"/>
                    <a:pt x="1345573" y="155430"/>
                  </a:cubicBezTo>
                  <a:lnTo>
                    <a:pt x="73291" y="155430"/>
                  </a:lnTo>
                  <a:cubicBezTo>
                    <a:pt x="32814" y="155430"/>
                    <a:pt x="0" y="122616"/>
                    <a:pt x="0" y="82139"/>
                  </a:cubicBezTo>
                  <a:lnTo>
                    <a:pt x="0" y="73291"/>
                  </a:lnTo>
                  <a:cubicBezTo>
                    <a:pt x="0" y="32814"/>
                    <a:pt x="32814" y="0"/>
                    <a:pt x="73291" y="0"/>
                  </a:cubicBezTo>
                  <a:close/>
                </a:path>
              </a:pathLst>
            </a:custGeom>
            <a:solidFill>
              <a:srgbClr val="F1C636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38100"/>
              <a:ext cx="1418865" cy="1173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00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5594374" y="9112451"/>
            <a:ext cx="5387252" cy="590148"/>
            <a:chOff x="0" y="0"/>
            <a:chExt cx="1418865" cy="15543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418865" cy="155430"/>
            </a:xfrm>
            <a:custGeom>
              <a:avLst/>
              <a:gdLst/>
              <a:ahLst/>
              <a:cxnLst/>
              <a:rect l="l" t="t" r="r" b="b"/>
              <a:pathLst>
                <a:path w="1418865" h="155430">
                  <a:moveTo>
                    <a:pt x="73291" y="0"/>
                  </a:moveTo>
                  <a:lnTo>
                    <a:pt x="1345573" y="0"/>
                  </a:lnTo>
                  <a:cubicBezTo>
                    <a:pt x="1386051" y="0"/>
                    <a:pt x="1418865" y="32814"/>
                    <a:pt x="1418865" y="73291"/>
                  </a:cubicBezTo>
                  <a:lnTo>
                    <a:pt x="1418865" y="82139"/>
                  </a:lnTo>
                  <a:cubicBezTo>
                    <a:pt x="1418865" y="122616"/>
                    <a:pt x="1386051" y="155430"/>
                    <a:pt x="1345573" y="155430"/>
                  </a:cubicBezTo>
                  <a:lnTo>
                    <a:pt x="73291" y="155430"/>
                  </a:lnTo>
                  <a:cubicBezTo>
                    <a:pt x="32814" y="155430"/>
                    <a:pt x="0" y="122616"/>
                    <a:pt x="0" y="82139"/>
                  </a:cubicBezTo>
                  <a:lnTo>
                    <a:pt x="0" y="73291"/>
                  </a:lnTo>
                  <a:cubicBezTo>
                    <a:pt x="0" y="32814"/>
                    <a:pt x="32814" y="0"/>
                    <a:pt x="73291" y="0"/>
                  </a:cubicBezTo>
                  <a:close/>
                </a:path>
              </a:pathLst>
            </a:custGeom>
            <a:solidFill>
              <a:srgbClr val="E8EBF4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38100"/>
              <a:ext cx="1418865" cy="1173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00"/>
                </a:lnSpc>
              </a:pPr>
              <a:endParaRPr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15905695" y="9296400"/>
            <a:ext cx="2008858" cy="2693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000"/>
              </a:lnSpc>
              <a:spcBef>
                <a:spcPct val="0"/>
              </a:spcBef>
            </a:pPr>
            <a:r>
              <a:rPr lang="en-US" sz="2000" dirty="0">
                <a:solidFill>
                  <a:srgbClr val="2D3E70"/>
                </a:solidFill>
                <a:latin typeface="Banburi Bold"/>
              </a:rPr>
              <a:t>Halaman 04</a:t>
            </a:r>
          </a:p>
        </p:txBody>
      </p:sp>
      <p:sp>
        <p:nvSpPr>
          <p:cNvPr id="23" name="Freeform 23"/>
          <p:cNvSpPr/>
          <p:nvPr/>
        </p:nvSpPr>
        <p:spPr>
          <a:xfrm>
            <a:off x="1028700" y="3546582"/>
            <a:ext cx="1586057" cy="838628"/>
          </a:xfrm>
          <a:custGeom>
            <a:avLst/>
            <a:gdLst/>
            <a:ahLst/>
            <a:cxnLst/>
            <a:rect l="l" t="t" r="r" b="b"/>
            <a:pathLst>
              <a:path w="1586057" h="838628">
                <a:moveTo>
                  <a:pt x="0" y="0"/>
                </a:moveTo>
                <a:lnTo>
                  <a:pt x="1586057" y="0"/>
                </a:lnTo>
                <a:lnTo>
                  <a:pt x="1586057" y="838627"/>
                </a:lnTo>
                <a:lnTo>
                  <a:pt x="0" y="83862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24" name="TextBox 24"/>
          <p:cNvSpPr txBox="1"/>
          <p:nvPr/>
        </p:nvSpPr>
        <p:spPr>
          <a:xfrm>
            <a:off x="7064969" y="1189920"/>
            <a:ext cx="10537231" cy="22442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lnSpc>
                <a:spcPts val="3510"/>
              </a:lnSpc>
            </a:pPr>
            <a:r>
              <a:rPr lang="en-US" sz="2200" dirty="0" err="1">
                <a:solidFill>
                  <a:srgbClr val="2D3E70"/>
                </a:solidFill>
                <a:latin typeface="Banburi"/>
              </a:rPr>
              <a:t>Penelitian</a:t>
            </a:r>
            <a:r>
              <a:rPr lang="en-US" sz="2200" dirty="0">
                <a:solidFill>
                  <a:srgbClr val="2D3E70"/>
                </a:solidFill>
                <a:latin typeface="Banburi"/>
              </a:rPr>
              <a:t> </a:t>
            </a:r>
            <a:r>
              <a:rPr lang="en-US" sz="2200" dirty="0" err="1">
                <a:solidFill>
                  <a:srgbClr val="2D3E70"/>
                </a:solidFill>
                <a:latin typeface="Banburi"/>
              </a:rPr>
              <a:t>ini</a:t>
            </a:r>
            <a:r>
              <a:rPr lang="en-US" sz="2200" dirty="0">
                <a:solidFill>
                  <a:srgbClr val="2D3E70"/>
                </a:solidFill>
                <a:latin typeface="Banburi"/>
              </a:rPr>
              <a:t> </a:t>
            </a:r>
            <a:r>
              <a:rPr lang="en-US" sz="2200" dirty="0" err="1">
                <a:solidFill>
                  <a:srgbClr val="2D3E70"/>
                </a:solidFill>
                <a:latin typeface="Banburi"/>
              </a:rPr>
              <a:t>menggunakan</a:t>
            </a:r>
            <a:r>
              <a:rPr lang="en-US" sz="2200" dirty="0">
                <a:solidFill>
                  <a:srgbClr val="2D3E70"/>
                </a:solidFill>
                <a:latin typeface="Banburi"/>
              </a:rPr>
              <a:t> system </a:t>
            </a:r>
            <a:r>
              <a:rPr lang="en-US" sz="2200" dirty="0" err="1">
                <a:solidFill>
                  <a:srgbClr val="2D3E70"/>
                </a:solidFill>
                <a:latin typeface="Banburi"/>
              </a:rPr>
              <a:t>kecerdasan</a:t>
            </a:r>
            <a:r>
              <a:rPr lang="en-US" sz="2200" dirty="0">
                <a:solidFill>
                  <a:srgbClr val="2D3E70"/>
                </a:solidFill>
                <a:latin typeface="Banburi"/>
              </a:rPr>
              <a:t> </a:t>
            </a:r>
            <a:r>
              <a:rPr lang="en-US" sz="2200" dirty="0" err="1">
                <a:solidFill>
                  <a:srgbClr val="2D3E70"/>
                </a:solidFill>
                <a:latin typeface="Banburi"/>
              </a:rPr>
              <a:t>buatan</a:t>
            </a:r>
            <a:r>
              <a:rPr lang="en-US" sz="2200" dirty="0">
                <a:solidFill>
                  <a:srgbClr val="2D3E70"/>
                </a:solidFill>
                <a:latin typeface="Banburi"/>
              </a:rPr>
              <a:t> </a:t>
            </a:r>
            <a:r>
              <a:rPr lang="en-US" sz="2200" dirty="0" err="1">
                <a:solidFill>
                  <a:srgbClr val="2D3E70"/>
                </a:solidFill>
                <a:latin typeface="Banburi"/>
              </a:rPr>
              <a:t>dengan</a:t>
            </a:r>
            <a:r>
              <a:rPr lang="en-US" sz="2200" dirty="0">
                <a:solidFill>
                  <a:srgbClr val="2D3E70"/>
                </a:solidFill>
                <a:latin typeface="Banburi"/>
              </a:rPr>
              <a:t> </a:t>
            </a:r>
            <a:r>
              <a:rPr lang="en-US" sz="2200" dirty="0" err="1">
                <a:solidFill>
                  <a:srgbClr val="2D3E70"/>
                </a:solidFill>
                <a:latin typeface="Banburi"/>
              </a:rPr>
              <a:t>metode</a:t>
            </a:r>
            <a:r>
              <a:rPr lang="en-US" sz="2200" dirty="0">
                <a:solidFill>
                  <a:srgbClr val="2D3E70"/>
                </a:solidFill>
                <a:latin typeface="Banburi"/>
              </a:rPr>
              <a:t> fuzzy Tsukamoto. </a:t>
            </a:r>
            <a:r>
              <a:rPr lang="en-US" sz="2200" dirty="0" err="1">
                <a:solidFill>
                  <a:srgbClr val="2D3E70"/>
                </a:solidFill>
                <a:latin typeface="Banburi"/>
              </a:rPr>
              <a:t>Metode</a:t>
            </a:r>
            <a:r>
              <a:rPr lang="en-US" sz="2200" dirty="0">
                <a:solidFill>
                  <a:srgbClr val="2D3E70"/>
                </a:solidFill>
                <a:latin typeface="Banburi"/>
              </a:rPr>
              <a:t> Fuzzy Tsukamoto </a:t>
            </a:r>
            <a:r>
              <a:rPr lang="en-US" sz="2200" dirty="0" err="1">
                <a:solidFill>
                  <a:srgbClr val="2D3E70"/>
                </a:solidFill>
                <a:latin typeface="Banburi"/>
              </a:rPr>
              <a:t>digunakan</a:t>
            </a:r>
            <a:r>
              <a:rPr lang="en-US" sz="2200" dirty="0">
                <a:solidFill>
                  <a:srgbClr val="2D3E70"/>
                </a:solidFill>
                <a:latin typeface="Banburi"/>
              </a:rPr>
              <a:t> </a:t>
            </a:r>
            <a:r>
              <a:rPr lang="en-US" sz="2200" dirty="0" err="1">
                <a:solidFill>
                  <a:srgbClr val="2D3E70"/>
                </a:solidFill>
                <a:latin typeface="Banburi"/>
              </a:rPr>
              <a:t>dalam</a:t>
            </a:r>
            <a:r>
              <a:rPr lang="en-US" sz="2200" dirty="0">
                <a:solidFill>
                  <a:srgbClr val="2D3E70"/>
                </a:solidFill>
                <a:latin typeface="Banburi"/>
              </a:rPr>
              <a:t> </a:t>
            </a:r>
            <a:r>
              <a:rPr lang="en-US" sz="2200" dirty="0" err="1">
                <a:solidFill>
                  <a:srgbClr val="2D3E70"/>
                </a:solidFill>
                <a:latin typeface="Banburi"/>
              </a:rPr>
              <a:t>pemecahan</a:t>
            </a:r>
            <a:r>
              <a:rPr lang="en-US" sz="2200" dirty="0">
                <a:solidFill>
                  <a:srgbClr val="2D3E70"/>
                </a:solidFill>
                <a:latin typeface="Banburi"/>
              </a:rPr>
              <a:t> </a:t>
            </a:r>
            <a:r>
              <a:rPr lang="en-US" sz="2200" dirty="0" err="1">
                <a:solidFill>
                  <a:srgbClr val="2D3E70"/>
                </a:solidFill>
                <a:latin typeface="Banburi"/>
              </a:rPr>
              <a:t>masalah</a:t>
            </a:r>
            <a:r>
              <a:rPr lang="en-US" sz="2200" dirty="0">
                <a:solidFill>
                  <a:srgbClr val="2D3E70"/>
                </a:solidFill>
                <a:latin typeface="Banburi"/>
              </a:rPr>
              <a:t> </a:t>
            </a:r>
            <a:r>
              <a:rPr lang="en-US" sz="2200" dirty="0" err="1">
                <a:solidFill>
                  <a:srgbClr val="2D3E70"/>
                </a:solidFill>
                <a:latin typeface="Banburi"/>
              </a:rPr>
              <a:t>karena</a:t>
            </a:r>
            <a:r>
              <a:rPr lang="en-US" sz="2200" dirty="0">
                <a:solidFill>
                  <a:srgbClr val="2D3E70"/>
                </a:solidFill>
                <a:latin typeface="Banburi"/>
              </a:rPr>
              <a:t> </a:t>
            </a:r>
            <a:r>
              <a:rPr lang="en-US" sz="2200" dirty="0" err="1">
                <a:solidFill>
                  <a:srgbClr val="2D3E70"/>
                </a:solidFill>
                <a:latin typeface="Banburi"/>
              </a:rPr>
              <a:t>strukturnya</a:t>
            </a:r>
            <a:r>
              <a:rPr lang="en-US" sz="2200" dirty="0">
                <a:solidFill>
                  <a:srgbClr val="2D3E70"/>
                </a:solidFill>
                <a:latin typeface="Banburi"/>
              </a:rPr>
              <a:t> yang </a:t>
            </a:r>
            <a:r>
              <a:rPr lang="en-US" sz="2200" dirty="0" err="1">
                <a:solidFill>
                  <a:srgbClr val="2D3E70"/>
                </a:solidFill>
                <a:latin typeface="Banburi"/>
              </a:rPr>
              <a:t>sederhana</a:t>
            </a:r>
            <a:r>
              <a:rPr lang="en-US" sz="2200" dirty="0">
                <a:solidFill>
                  <a:srgbClr val="2D3E70"/>
                </a:solidFill>
                <a:latin typeface="Banburi"/>
              </a:rPr>
              <a:t> dan </a:t>
            </a:r>
            <a:r>
              <a:rPr lang="en-US" sz="2200" dirty="0" err="1">
                <a:solidFill>
                  <a:srgbClr val="2D3E70"/>
                </a:solidFill>
                <a:latin typeface="Banburi"/>
              </a:rPr>
              <a:t>hasil</a:t>
            </a:r>
            <a:r>
              <a:rPr lang="en-US" sz="2200" dirty="0">
                <a:solidFill>
                  <a:srgbClr val="2D3E70"/>
                </a:solidFill>
                <a:latin typeface="Banburi"/>
              </a:rPr>
              <a:t> </a:t>
            </a:r>
            <a:r>
              <a:rPr lang="en-US" sz="2200" dirty="0" err="1">
                <a:solidFill>
                  <a:srgbClr val="2D3E70"/>
                </a:solidFill>
                <a:latin typeface="Banburi"/>
              </a:rPr>
              <a:t>outputnya</a:t>
            </a:r>
            <a:r>
              <a:rPr lang="en-US" sz="2200" dirty="0">
                <a:solidFill>
                  <a:srgbClr val="2D3E70"/>
                </a:solidFill>
                <a:latin typeface="Banburi"/>
              </a:rPr>
              <a:t> </a:t>
            </a:r>
            <a:r>
              <a:rPr lang="en-US" sz="2200" dirty="0" err="1">
                <a:solidFill>
                  <a:srgbClr val="2D3E70"/>
                </a:solidFill>
                <a:latin typeface="Banburi"/>
              </a:rPr>
              <a:t>diberikan</a:t>
            </a:r>
            <a:r>
              <a:rPr lang="en-US" sz="2200" dirty="0">
                <a:solidFill>
                  <a:srgbClr val="2D3E70"/>
                </a:solidFill>
                <a:latin typeface="Banburi"/>
              </a:rPr>
              <a:t> </a:t>
            </a:r>
            <a:r>
              <a:rPr lang="en-US" sz="2200" dirty="0" err="1">
                <a:solidFill>
                  <a:srgbClr val="2D3E70"/>
                </a:solidFill>
                <a:latin typeface="Banburi"/>
              </a:rPr>
              <a:t>dengan</a:t>
            </a:r>
            <a:r>
              <a:rPr lang="en-US" sz="2200" dirty="0">
                <a:solidFill>
                  <a:srgbClr val="2D3E70"/>
                </a:solidFill>
                <a:latin typeface="Banburi"/>
              </a:rPr>
              <a:t> </a:t>
            </a:r>
            <a:r>
              <a:rPr lang="en-US" sz="2200" dirty="0" err="1">
                <a:solidFill>
                  <a:srgbClr val="2D3E70"/>
                </a:solidFill>
                <a:latin typeface="Banburi"/>
              </a:rPr>
              <a:t>tegas</a:t>
            </a:r>
            <a:r>
              <a:rPr lang="en-US" sz="2200" dirty="0">
                <a:solidFill>
                  <a:srgbClr val="2D3E70"/>
                </a:solidFill>
                <a:latin typeface="Banburi"/>
              </a:rPr>
              <a:t>(crisp) </a:t>
            </a:r>
            <a:r>
              <a:rPr lang="en-US" sz="2200" dirty="0" err="1">
                <a:solidFill>
                  <a:srgbClr val="2D3E70"/>
                </a:solidFill>
                <a:latin typeface="Banburi"/>
              </a:rPr>
              <a:t>berdasarkan</a:t>
            </a:r>
            <a:r>
              <a:rPr lang="en-US" sz="2200" dirty="0">
                <a:solidFill>
                  <a:srgbClr val="2D3E70"/>
                </a:solidFill>
                <a:latin typeface="Banburi"/>
              </a:rPr>
              <a:t> a-</a:t>
            </a:r>
            <a:r>
              <a:rPr lang="en-US" sz="2200" dirty="0" err="1">
                <a:solidFill>
                  <a:srgbClr val="2D3E70"/>
                </a:solidFill>
                <a:latin typeface="Banburi"/>
              </a:rPr>
              <a:t>predikat</a:t>
            </a:r>
            <a:r>
              <a:rPr lang="en-US" sz="2200" dirty="0">
                <a:solidFill>
                  <a:srgbClr val="2D3E70"/>
                </a:solidFill>
                <a:latin typeface="Banburi"/>
              </a:rPr>
              <a:t> (fire strength). </a:t>
            </a:r>
            <a:r>
              <a:rPr lang="en-US" sz="2200" dirty="0" err="1">
                <a:solidFill>
                  <a:srgbClr val="2D3E70"/>
                </a:solidFill>
                <a:latin typeface="Banburi"/>
              </a:rPr>
              <a:t>Selain</a:t>
            </a:r>
            <a:r>
              <a:rPr lang="en-US" sz="2200" dirty="0">
                <a:solidFill>
                  <a:srgbClr val="2D3E70"/>
                </a:solidFill>
                <a:latin typeface="Banburi"/>
              </a:rPr>
              <a:t> </a:t>
            </a:r>
            <a:r>
              <a:rPr lang="en-US" sz="2200" dirty="0" err="1">
                <a:solidFill>
                  <a:srgbClr val="2D3E70"/>
                </a:solidFill>
                <a:latin typeface="Banburi"/>
              </a:rPr>
              <a:t>itu</a:t>
            </a:r>
            <a:r>
              <a:rPr lang="en-US" sz="2200" dirty="0">
                <a:solidFill>
                  <a:srgbClr val="2D3E70"/>
                </a:solidFill>
                <a:latin typeface="Banburi"/>
              </a:rPr>
              <a:t>, </a:t>
            </a:r>
            <a:r>
              <a:rPr lang="en-US" sz="2200" dirty="0" err="1">
                <a:solidFill>
                  <a:srgbClr val="2D3E70"/>
                </a:solidFill>
                <a:latin typeface="Banburi"/>
              </a:rPr>
              <a:t>metode</a:t>
            </a:r>
            <a:r>
              <a:rPr lang="en-US" sz="2200" dirty="0">
                <a:solidFill>
                  <a:srgbClr val="2D3E70"/>
                </a:solidFill>
                <a:latin typeface="Banburi"/>
              </a:rPr>
              <a:t> </a:t>
            </a:r>
            <a:r>
              <a:rPr lang="en-US" sz="2200" dirty="0" err="1">
                <a:solidFill>
                  <a:srgbClr val="2D3E70"/>
                </a:solidFill>
                <a:latin typeface="Banburi"/>
              </a:rPr>
              <a:t>ini</a:t>
            </a:r>
            <a:r>
              <a:rPr lang="en-US" sz="2200" dirty="0">
                <a:solidFill>
                  <a:srgbClr val="2D3E70"/>
                </a:solidFill>
                <a:latin typeface="Banburi"/>
              </a:rPr>
              <a:t> juga </a:t>
            </a:r>
            <a:r>
              <a:rPr lang="en-US" sz="2200" dirty="0" err="1">
                <a:solidFill>
                  <a:srgbClr val="2D3E70"/>
                </a:solidFill>
                <a:latin typeface="Banburi"/>
              </a:rPr>
              <a:t>mempermudah</a:t>
            </a:r>
            <a:r>
              <a:rPr lang="en-US" sz="2200" dirty="0">
                <a:solidFill>
                  <a:srgbClr val="2D3E70"/>
                </a:solidFill>
                <a:latin typeface="Banburi"/>
              </a:rPr>
              <a:t> </a:t>
            </a:r>
            <a:r>
              <a:rPr lang="en-US" sz="2200" dirty="0" err="1">
                <a:solidFill>
                  <a:srgbClr val="2D3E70"/>
                </a:solidFill>
                <a:latin typeface="Banburi"/>
              </a:rPr>
              <a:t>pemilik</a:t>
            </a:r>
            <a:r>
              <a:rPr lang="en-US" sz="2200" dirty="0">
                <a:solidFill>
                  <a:srgbClr val="2D3E70"/>
                </a:solidFill>
                <a:latin typeface="Banburi"/>
              </a:rPr>
              <a:t> </a:t>
            </a:r>
            <a:r>
              <a:rPr lang="en-US" sz="2200" dirty="0" err="1">
                <a:solidFill>
                  <a:srgbClr val="2D3E70"/>
                </a:solidFill>
                <a:latin typeface="Banburi"/>
              </a:rPr>
              <a:t>usaha</a:t>
            </a:r>
            <a:r>
              <a:rPr lang="en-US" sz="2200" dirty="0">
                <a:solidFill>
                  <a:srgbClr val="2D3E70"/>
                </a:solidFill>
                <a:latin typeface="Banburi"/>
              </a:rPr>
              <a:t> </a:t>
            </a:r>
            <a:r>
              <a:rPr lang="en-US" sz="2200" dirty="0" err="1">
                <a:solidFill>
                  <a:srgbClr val="2D3E70"/>
                </a:solidFill>
                <a:latin typeface="Banburi"/>
              </a:rPr>
              <a:t>rumah</a:t>
            </a:r>
            <a:r>
              <a:rPr lang="en-US" sz="2200" dirty="0">
                <a:solidFill>
                  <a:srgbClr val="2D3E70"/>
                </a:solidFill>
                <a:latin typeface="Banburi"/>
              </a:rPr>
              <a:t> </a:t>
            </a:r>
            <a:r>
              <a:rPr lang="en-US" sz="2200" dirty="0" err="1">
                <a:solidFill>
                  <a:srgbClr val="2D3E70"/>
                </a:solidFill>
                <a:latin typeface="Banburi"/>
              </a:rPr>
              <a:t>kost</a:t>
            </a:r>
            <a:r>
              <a:rPr lang="en-US" sz="2200" dirty="0">
                <a:solidFill>
                  <a:srgbClr val="2D3E70"/>
                </a:solidFill>
                <a:latin typeface="Banburi"/>
              </a:rPr>
              <a:t> </a:t>
            </a:r>
            <a:r>
              <a:rPr lang="en-US" sz="2200" dirty="0" err="1">
                <a:solidFill>
                  <a:srgbClr val="2D3E70"/>
                </a:solidFill>
                <a:latin typeface="Banburi"/>
              </a:rPr>
              <a:t>dalam</a:t>
            </a:r>
            <a:r>
              <a:rPr lang="en-US" sz="2200" dirty="0">
                <a:solidFill>
                  <a:srgbClr val="2D3E70"/>
                </a:solidFill>
                <a:latin typeface="Banburi"/>
              </a:rPr>
              <a:t> </a:t>
            </a:r>
            <a:r>
              <a:rPr lang="en-US" sz="2200" dirty="0" err="1">
                <a:solidFill>
                  <a:srgbClr val="2D3E70"/>
                </a:solidFill>
                <a:latin typeface="Banburi"/>
              </a:rPr>
              <a:t>menentukan</a:t>
            </a:r>
            <a:r>
              <a:rPr lang="en-US" sz="2200" dirty="0">
                <a:solidFill>
                  <a:srgbClr val="2D3E70"/>
                </a:solidFill>
                <a:latin typeface="Banburi"/>
              </a:rPr>
              <a:t> </a:t>
            </a:r>
            <a:r>
              <a:rPr lang="en-US" sz="2200" dirty="0" err="1">
                <a:solidFill>
                  <a:srgbClr val="2D3E70"/>
                </a:solidFill>
                <a:latin typeface="Banburi"/>
              </a:rPr>
              <a:t>harga</a:t>
            </a:r>
            <a:r>
              <a:rPr lang="en-US" sz="2200" dirty="0">
                <a:solidFill>
                  <a:srgbClr val="2D3E70"/>
                </a:solidFill>
                <a:latin typeface="Banburi"/>
              </a:rPr>
              <a:t> </a:t>
            </a:r>
            <a:r>
              <a:rPr lang="en-US" sz="2200" dirty="0" err="1">
                <a:solidFill>
                  <a:srgbClr val="2D3E70"/>
                </a:solidFill>
                <a:latin typeface="Banburi"/>
              </a:rPr>
              <a:t>sewa</a:t>
            </a:r>
            <a:r>
              <a:rPr lang="en-US" sz="2200" dirty="0">
                <a:solidFill>
                  <a:srgbClr val="2D3E70"/>
                </a:solidFill>
                <a:latin typeface="Banburi"/>
              </a:rPr>
              <a:t> </a:t>
            </a:r>
            <a:r>
              <a:rPr lang="en-US" sz="2200" dirty="0" err="1">
                <a:solidFill>
                  <a:srgbClr val="2D3E70"/>
                </a:solidFill>
                <a:latin typeface="Banburi"/>
              </a:rPr>
              <a:t>kamar</a:t>
            </a:r>
            <a:r>
              <a:rPr lang="en-US" sz="2200" dirty="0">
                <a:solidFill>
                  <a:srgbClr val="2D3E70"/>
                </a:solidFill>
                <a:latin typeface="Banburi"/>
              </a:rPr>
              <a:t> </a:t>
            </a:r>
            <a:r>
              <a:rPr lang="en-US" sz="2200" dirty="0" err="1">
                <a:solidFill>
                  <a:srgbClr val="2D3E70"/>
                </a:solidFill>
                <a:latin typeface="Banburi"/>
              </a:rPr>
              <a:t>kost</a:t>
            </a:r>
            <a:r>
              <a:rPr lang="en-US" sz="2200" dirty="0">
                <a:solidFill>
                  <a:srgbClr val="2D3E70"/>
                </a:solidFill>
                <a:latin typeface="Banburi"/>
              </a:rPr>
              <a:t>.</a:t>
            </a:r>
          </a:p>
        </p:txBody>
      </p:sp>
      <p:sp>
        <p:nvSpPr>
          <p:cNvPr id="25" name="AutoShape 25"/>
          <p:cNvSpPr/>
          <p:nvPr/>
        </p:nvSpPr>
        <p:spPr>
          <a:xfrm>
            <a:off x="6888512" y="1235246"/>
            <a:ext cx="0" cy="2198878"/>
          </a:xfrm>
          <a:prstGeom prst="line">
            <a:avLst/>
          </a:prstGeom>
          <a:ln w="47625" cap="flat">
            <a:solidFill>
              <a:srgbClr val="334989"/>
            </a:solidFill>
            <a:prstDash val="solid"/>
            <a:headEnd type="oval" w="lg" len="lg"/>
            <a:tailEnd type="none" w="sm" len="sm"/>
          </a:ln>
        </p:spPr>
      </p:sp>
      <p:sp>
        <p:nvSpPr>
          <p:cNvPr id="26" name="TextBox 26"/>
          <p:cNvSpPr txBox="1"/>
          <p:nvPr/>
        </p:nvSpPr>
        <p:spPr>
          <a:xfrm>
            <a:off x="7140759" y="3745656"/>
            <a:ext cx="10794823" cy="73096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000"/>
              </a:lnSpc>
            </a:pPr>
            <a:r>
              <a:rPr lang="en-US" sz="2200" dirty="0" err="1">
                <a:solidFill>
                  <a:srgbClr val="2D3E70"/>
                </a:solidFill>
                <a:latin typeface="Banburi"/>
              </a:rPr>
              <a:t>Didalam</a:t>
            </a:r>
            <a:r>
              <a:rPr lang="en-US" sz="2200" dirty="0">
                <a:solidFill>
                  <a:srgbClr val="2D3E70"/>
                </a:solidFill>
                <a:latin typeface="Banburi"/>
              </a:rPr>
              <a:t> </a:t>
            </a:r>
            <a:r>
              <a:rPr lang="en-US" sz="2200" dirty="0" err="1">
                <a:solidFill>
                  <a:srgbClr val="2D3E70"/>
                </a:solidFill>
                <a:latin typeface="Banburi"/>
              </a:rPr>
              <a:t>metode</a:t>
            </a:r>
            <a:r>
              <a:rPr lang="en-US" sz="2200" dirty="0">
                <a:solidFill>
                  <a:srgbClr val="2D3E70"/>
                </a:solidFill>
                <a:latin typeface="Banburi"/>
              </a:rPr>
              <a:t> fuzzy Tsukamoto proses </a:t>
            </a:r>
            <a:r>
              <a:rPr lang="en-US" sz="2200" dirty="0" err="1">
                <a:solidFill>
                  <a:srgbClr val="2D3E70"/>
                </a:solidFill>
                <a:latin typeface="Banburi"/>
              </a:rPr>
              <a:t>untuk</a:t>
            </a:r>
            <a:r>
              <a:rPr lang="en-US" sz="2200" dirty="0">
                <a:solidFill>
                  <a:srgbClr val="2D3E70"/>
                </a:solidFill>
                <a:latin typeface="Banburi"/>
              </a:rPr>
              <a:t> </a:t>
            </a:r>
            <a:r>
              <a:rPr lang="en-US" sz="2200" dirty="0" err="1">
                <a:solidFill>
                  <a:srgbClr val="2D3E70"/>
                </a:solidFill>
                <a:latin typeface="Banburi"/>
              </a:rPr>
              <a:t>mendapatkan</a:t>
            </a:r>
            <a:r>
              <a:rPr lang="en-US" sz="2200" dirty="0">
                <a:solidFill>
                  <a:srgbClr val="2D3E70"/>
                </a:solidFill>
                <a:latin typeface="Banburi"/>
              </a:rPr>
              <a:t> output </a:t>
            </a:r>
            <a:r>
              <a:rPr lang="en-US" sz="2200" dirty="0" err="1">
                <a:solidFill>
                  <a:srgbClr val="2D3E70"/>
                </a:solidFill>
                <a:latin typeface="Banburi"/>
              </a:rPr>
              <a:t>terdapat</a:t>
            </a:r>
            <a:r>
              <a:rPr lang="en-US" sz="2200" dirty="0">
                <a:solidFill>
                  <a:srgbClr val="2D3E70"/>
                </a:solidFill>
                <a:latin typeface="Banburi"/>
              </a:rPr>
              <a:t> </a:t>
            </a:r>
            <a:r>
              <a:rPr lang="en-US" sz="2200" dirty="0" err="1">
                <a:solidFill>
                  <a:srgbClr val="2D3E70"/>
                </a:solidFill>
                <a:latin typeface="Banburi"/>
              </a:rPr>
              <a:t>beberapa</a:t>
            </a:r>
            <a:r>
              <a:rPr lang="en-US" sz="2200" dirty="0">
                <a:solidFill>
                  <a:srgbClr val="2D3E70"/>
                </a:solidFill>
                <a:latin typeface="Banburi"/>
              </a:rPr>
              <a:t> </a:t>
            </a:r>
            <a:r>
              <a:rPr lang="en-US" sz="2200" dirty="0" err="1">
                <a:solidFill>
                  <a:srgbClr val="2D3E70"/>
                </a:solidFill>
                <a:latin typeface="Banburi"/>
              </a:rPr>
              <a:t>tahap</a:t>
            </a:r>
            <a:r>
              <a:rPr lang="en-US" sz="2200" dirty="0">
                <a:solidFill>
                  <a:srgbClr val="2D3E70"/>
                </a:solidFill>
                <a:latin typeface="Banburi"/>
              </a:rPr>
              <a:t> yang </a:t>
            </a:r>
            <a:r>
              <a:rPr lang="en-US" sz="2200" dirty="0" err="1">
                <a:solidFill>
                  <a:srgbClr val="2D3E70"/>
                </a:solidFill>
                <a:latin typeface="Banburi"/>
              </a:rPr>
              <a:t>diperlukan</a:t>
            </a:r>
            <a:r>
              <a:rPr lang="en-US" sz="2200" dirty="0">
                <a:solidFill>
                  <a:srgbClr val="2D3E70"/>
                </a:solidFill>
                <a:latin typeface="Banburi"/>
              </a:rPr>
              <a:t> :</a:t>
            </a:r>
          </a:p>
          <a:p>
            <a:pPr marL="514350" lvl="0" indent="-514350" algn="l">
              <a:lnSpc>
                <a:spcPts val="3000"/>
              </a:lnSpc>
              <a:buFont typeface="+mj-lt"/>
              <a:buAutoNum type="arabicPeriod"/>
            </a:pPr>
            <a:r>
              <a:rPr lang="en-US" sz="2200" dirty="0" err="1">
                <a:solidFill>
                  <a:srgbClr val="2D3E70"/>
                </a:solidFill>
                <a:latin typeface="Banburi"/>
              </a:rPr>
              <a:t>Fuzzyfikasi</a:t>
            </a:r>
            <a:r>
              <a:rPr lang="en-US" sz="2200" dirty="0">
                <a:solidFill>
                  <a:srgbClr val="2D3E70"/>
                </a:solidFill>
                <a:latin typeface="Banburi"/>
              </a:rPr>
              <a:t> </a:t>
            </a:r>
          </a:p>
          <a:p>
            <a:pPr lvl="0" algn="l">
              <a:lnSpc>
                <a:spcPts val="3000"/>
              </a:lnSpc>
            </a:pPr>
            <a:r>
              <a:rPr lang="en-US" sz="2200" dirty="0" err="1">
                <a:solidFill>
                  <a:srgbClr val="2D3E70"/>
                </a:solidFill>
                <a:latin typeface="Banburi"/>
              </a:rPr>
              <a:t>Mencari</a:t>
            </a:r>
            <a:r>
              <a:rPr lang="en-US" sz="2200" dirty="0">
                <a:solidFill>
                  <a:srgbClr val="2D3E70"/>
                </a:solidFill>
                <a:latin typeface="Banburi"/>
              </a:rPr>
              <a:t> </a:t>
            </a:r>
            <a:r>
              <a:rPr lang="en-US" sz="2200" dirty="0" err="1">
                <a:solidFill>
                  <a:srgbClr val="2D3E70"/>
                </a:solidFill>
                <a:latin typeface="Banburi"/>
              </a:rPr>
              <a:t>nilai</a:t>
            </a:r>
            <a:r>
              <a:rPr lang="en-US" sz="2200" dirty="0">
                <a:solidFill>
                  <a:srgbClr val="2D3E70"/>
                </a:solidFill>
                <a:latin typeface="Banburi"/>
              </a:rPr>
              <a:t> </a:t>
            </a:r>
            <a:r>
              <a:rPr lang="en-US" sz="2200" dirty="0" err="1">
                <a:solidFill>
                  <a:srgbClr val="2D3E70"/>
                </a:solidFill>
                <a:latin typeface="Banburi"/>
              </a:rPr>
              <a:t>derajat</a:t>
            </a:r>
            <a:r>
              <a:rPr lang="en-US" sz="2200" dirty="0">
                <a:solidFill>
                  <a:srgbClr val="2D3E70"/>
                </a:solidFill>
                <a:latin typeface="Banburi"/>
              </a:rPr>
              <a:t> </a:t>
            </a:r>
            <a:r>
              <a:rPr lang="en-US" sz="2200" dirty="0" err="1">
                <a:solidFill>
                  <a:srgbClr val="2D3E70"/>
                </a:solidFill>
                <a:latin typeface="Banburi"/>
              </a:rPr>
              <a:t>keanggotaan</a:t>
            </a:r>
            <a:r>
              <a:rPr lang="en-US" sz="2200" dirty="0">
                <a:solidFill>
                  <a:srgbClr val="2D3E70"/>
                </a:solidFill>
                <a:latin typeface="Banburi"/>
              </a:rPr>
              <a:t> masing-masing </a:t>
            </a:r>
            <a:r>
              <a:rPr lang="en-US" sz="2200" dirty="0" err="1">
                <a:solidFill>
                  <a:srgbClr val="2D3E70"/>
                </a:solidFill>
                <a:latin typeface="Banburi"/>
              </a:rPr>
              <a:t>himpunan</a:t>
            </a:r>
            <a:r>
              <a:rPr lang="en-US" sz="2200" dirty="0">
                <a:solidFill>
                  <a:srgbClr val="2D3E70"/>
                </a:solidFill>
                <a:latin typeface="Banburi"/>
              </a:rPr>
              <a:t> fuzzy </a:t>
            </a:r>
            <a:r>
              <a:rPr lang="en-US" sz="2200" dirty="0" err="1">
                <a:solidFill>
                  <a:srgbClr val="2D3E70"/>
                </a:solidFill>
                <a:latin typeface="Banburi"/>
              </a:rPr>
              <a:t>dengan</a:t>
            </a:r>
            <a:r>
              <a:rPr lang="en-US" sz="2200" dirty="0">
                <a:solidFill>
                  <a:srgbClr val="2D3E70"/>
                </a:solidFill>
                <a:latin typeface="Banburi"/>
              </a:rPr>
              <a:t> </a:t>
            </a:r>
            <a:r>
              <a:rPr lang="en-US" sz="2200" dirty="0" err="1">
                <a:solidFill>
                  <a:srgbClr val="2D3E70"/>
                </a:solidFill>
                <a:latin typeface="Banburi"/>
              </a:rPr>
              <a:t>menggunakan</a:t>
            </a:r>
            <a:r>
              <a:rPr lang="en-US" sz="2200" dirty="0">
                <a:solidFill>
                  <a:srgbClr val="2D3E70"/>
                </a:solidFill>
                <a:latin typeface="Banburi"/>
              </a:rPr>
              <a:t> </a:t>
            </a:r>
            <a:r>
              <a:rPr lang="en-US" sz="2200" dirty="0" err="1">
                <a:solidFill>
                  <a:srgbClr val="2D3E70"/>
                </a:solidFill>
                <a:latin typeface="Banburi"/>
              </a:rPr>
              <a:t>persamaan</a:t>
            </a:r>
            <a:r>
              <a:rPr lang="en-US" sz="2200" dirty="0">
                <a:solidFill>
                  <a:srgbClr val="2D3E70"/>
                </a:solidFill>
                <a:latin typeface="Banburi"/>
              </a:rPr>
              <a:t> 1,</a:t>
            </a:r>
          </a:p>
          <a:p>
            <a:pPr lvl="0" algn="l">
              <a:lnSpc>
                <a:spcPts val="3000"/>
              </a:lnSpc>
            </a:pPr>
            <a:r>
              <a:rPr lang="en-US" sz="2200" dirty="0">
                <a:solidFill>
                  <a:srgbClr val="2D3E70"/>
                </a:solidFill>
                <a:latin typeface="Banburi"/>
              </a:rPr>
              <a:t>					</a:t>
            </a:r>
            <a:r>
              <a:rPr lang="en-US" sz="2200" dirty="0" err="1">
                <a:solidFill>
                  <a:srgbClr val="2D3E70"/>
                </a:solidFill>
                <a:latin typeface="Banburi"/>
              </a:rPr>
              <a:t>Keterangan</a:t>
            </a:r>
            <a:r>
              <a:rPr lang="en-US" sz="2200" dirty="0">
                <a:solidFill>
                  <a:srgbClr val="2D3E70"/>
                </a:solidFill>
                <a:latin typeface="Banburi"/>
              </a:rPr>
              <a:t> : </a:t>
            </a:r>
          </a:p>
          <a:p>
            <a:pPr lvl="0" algn="l">
              <a:lnSpc>
                <a:spcPts val="3000"/>
              </a:lnSpc>
            </a:pPr>
            <a:r>
              <a:rPr lang="en-US" sz="2200" dirty="0">
                <a:solidFill>
                  <a:srgbClr val="2D3E70"/>
                </a:solidFill>
                <a:latin typeface="Banburi"/>
              </a:rPr>
              <a:t>					a= </a:t>
            </a:r>
            <a:r>
              <a:rPr lang="en-US" sz="2200" dirty="0" err="1">
                <a:solidFill>
                  <a:srgbClr val="2D3E70"/>
                </a:solidFill>
                <a:latin typeface="Banburi"/>
              </a:rPr>
              <a:t>nilai</a:t>
            </a:r>
            <a:r>
              <a:rPr lang="en-US" sz="2200" dirty="0">
                <a:solidFill>
                  <a:srgbClr val="2D3E70"/>
                </a:solidFill>
                <a:latin typeface="Banburi"/>
              </a:rPr>
              <a:t> minimum </a:t>
            </a:r>
            <a:r>
              <a:rPr lang="en-US" sz="2200" dirty="0" err="1">
                <a:solidFill>
                  <a:srgbClr val="2D3E70"/>
                </a:solidFill>
                <a:latin typeface="Banburi"/>
              </a:rPr>
              <a:t>dari</a:t>
            </a:r>
            <a:r>
              <a:rPr lang="en-US" sz="2200" dirty="0">
                <a:solidFill>
                  <a:srgbClr val="2D3E70"/>
                </a:solidFill>
                <a:latin typeface="Banburi"/>
              </a:rPr>
              <a:t> </a:t>
            </a:r>
            <a:r>
              <a:rPr lang="en-US" sz="2200" dirty="0" err="1">
                <a:solidFill>
                  <a:srgbClr val="2D3E70"/>
                </a:solidFill>
                <a:latin typeface="Banburi"/>
              </a:rPr>
              <a:t>suatu</a:t>
            </a:r>
            <a:r>
              <a:rPr lang="en-US" sz="2200" dirty="0">
                <a:solidFill>
                  <a:srgbClr val="2D3E70"/>
                </a:solidFill>
                <a:latin typeface="Banburi"/>
              </a:rPr>
              <a:t> </a:t>
            </a:r>
            <a:r>
              <a:rPr lang="en-US" sz="2200" dirty="0" err="1">
                <a:solidFill>
                  <a:srgbClr val="2D3E70"/>
                </a:solidFill>
                <a:latin typeface="Banburi"/>
              </a:rPr>
              <a:t>himpunan</a:t>
            </a:r>
            <a:endParaRPr lang="en-US" sz="2200" dirty="0">
              <a:solidFill>
                <a:srgbClr val="2D3E70"/>
              </a:solidFill>
              <a:latin typeface="Banburi"/>
            </a:endParaRPr>
          </a:p>
          <a:p>
            <a:pPr lvl="0" algn="l">
              <a:lnSpc>
                <a:spcPts val="3000"/>
              </a:lnSpc>
            </a:pPr>
            <a:r>
              <a:rPr lang="en-US" sz="2200" dirty="0">
                <a:solidFill>
                  <a:srgbClr val="2D3E70"/>
                </a:solidFill>
                <a:latin typeface="Banburi"/>
              </a:rPr>
              <a:t>					b= </a:t>
            </a:r>
            <a:r>
              <a:rPr lang="en-US" sz="2200" dirty="0" err="1">
                <a:solidFill>
                  <a:srgbClr val="2D3E70"/>
                </a:solidFill>
                <a:latin typeface="Banburi"/>
              </a:rPr>
              <a:t>nilai</a:t>
            </a:r>
            <a:r>
              <a:rPr lang="en-US" sz="2200" dirty="0">
                <a:solidFill>
                  <a:srgbClr val="2D3E70"/>
                </a:solidFill>
                <a:latin typeface="Banburi"/>
              </a:rPr>
              <a:t> </a:t>
            </a:r>
            <a:r>
              <a:rPr lang="en-US" sz="2200" dirty="0" err="1">
                <a:solidFill>
                  <a:srgbClr val="2D3E70"/>
                </a:solidFill>
                <a:latin typeface="Banburi"/>
              </a:rPr>
              <a:t>maxsimum</a:t>
            </a:r>
            <a:r>
              <a:rPr lang="en-US" sz="2200" dirty="0">
                <a:solidFill>
                  <a:srgbClr val="2D3E70"/>
                </a:solidFill>
                <a:latin typeface="Banburi"/>
              </a:rPr>
              <a:t> </a:t>
            </a:r>
            <a:r>
              <a:rPr lang="en-US" sz="2200" dirty="0" err="1">
                <a:solidFill>
                  <a:srgbClr val="2D3E70"/>
                </a:solidFill>
                <a:latin typeface="Banburi"/>
              </a:rPr>
              <a:t>dari</a:t>
            </a:r>
            <a:r>
              <a:rPr lang="en-US" sz="2200" dirty="0">
                <a:solidFill>
                  <a:srgbClr val="2D3E70"/>
                </a:solidFill>
                <a:latin typeface="Banburi"/>
              </a:rPr>
              <a:t> </a:t>
            </a:r>
            <a:r>
              <a:rPr lang="en-US" sz="2200" dirty="0" err="1">
                <a:solidFill>
                  <a:srgbClr val="2D3E70"/>
                </a:solidFill>
                <a:latin typeface="Banburi"/>
              </a:rPr>
              <a:t>suatu</a:t>
            </a:r>
            <a:r>
              <a:rPr lang="en-US" sz="2200" dirty="0">
                <a:solidFill>
                  <a:srgbClr val="2D3E70"/>
                </a:solidFill>
                <a:latin typeface="Banburi"/>
              </a:rPr>
              <a:t> </a:t>
            </a:r>
            <a:r>
              <a:rPr lang="en-US" sz="2200" dirty="0" err="1">
                <a:solidFill>
                  <a:srgbClr val="2D3E70"/>
                </a:solidFill>
                <a:latin typeface="Banburi"/>
              </a:rPr>
              <a:t>himpunan</a:t>
            </a:r>
            <a:endParaRPr lang="en-US" sz="2200" dirty="0">
              <a:solidFill>
                <a:srgbClr val="2D3E70"/>
              </a:solidFill>
              <a:latin typeface="Banburi"/>
            </a:endParaRPr>
          </a:p>
          <a:p>
            <a:pPr lvl="0" algn="l">
              <a:lnSpc>
                <a:spcPts val="3000"/>
              </a:lnSpc>
            </a:pPr>
            <a:r>
              <a:rPr lang="en-US" sz="2200" dirty="0">
                <a:solidFill>
                  <a:srgbClr val="2D3E70"/>
                </a:solidFill>
                <a:latin typeface="Banburi"/>
              </a:rPr>
              <a:t>					x = </a:t>
            </a:r>
            <a:r>
              <a:rPr lang="en-US" sz="2200" dirty="0" err="1">
                <a:solidFill>
                  <a:srgbClr val="2D3E70"/>
                </a:solidFill>
                <a:latin typeface="Banburi"/>
              </a:rPr>
              <a:t>nilai</a:t>
            </a:r>
            <a:r>
              <a:rPr lang="en-US" sz="2200" dirty="0">
                <a:solidFill>
                  <a:srgbClr val="2D3E70"/>
                </a:solidFill>
                <a:latin typeface="Banburi"/>
              </a:rPr>
              <a:t> </a:t>
            </a:r>
            <a:r>
              <a:rPr lang="en-US" sz="2200" dirty="0" err="1">
                <a:solidFill>
                  <a:srgbClr val="2D3E70"/>
                </a:solidFill>
                <a:latin typeface="Banburi"/>
              </a:rPr>
              <a:t>derajat</a:t>
            </a:r>
            <a:r>
              <a:rPr lang="en-US" sz="2200" dirty="0">
                <a:solidFill>
                  <a:srgbClr val="2D3E70"/>
                </a:solidFill>
                <a:latin typeface="Banburi"/>
              </a:rPr>
              <a:t> </a:t>
            </a:r>
            <a:r>
              <a:rPr lang="en-US" sz="2200" dirty="0" err="1">
                <a:solidFill>
                  <a:srgbClr val="2D3E70"/>
                </a:solidFill>
                <a:latin typeface="Banburi"/>
              </a:rPr>
              <a:t>keanggotaan</a:t>
            </a:r>
            <a:r>
              <a:rPr lang="en-US" sz="2200" dirty="0">
                <a:solidFill>
                  <a:srgbClr val="2D3E70"/>
                </a:solidFill>
                <a:latin typeface="Banburi"/>
              </a:rPr>
              <a:t> yang </a:t>
            </a:r>
            <a:r>
              <a:rPr lang="en-US" sz="2200" dirty="0" err="1">
                <a:solidFill>
                  <a:srgbClr val="2D3E70"/>
                </a:solidFill>
                <a:latin typeface="Banburi"/>
              </a:rPr>
              <a:t>dicari</a:t>
            </a:r>
            <a:endParaRPr lang="en-US" sz="2200" dirty="0">
              <a:solidFill>
                <a:srgbClr val="2D3E70"/>
              </a:solidFill>
              <a:latin typeface="Banburi"/>
            </a:endParaRPr>
          </a:p>
          <a:p>
            <a:pPr marL="457200" lvl="0" indent="-457200" algn="l">
              <a:lnSpc>
                <a:spcPts val="3000"/>
              </a:lnSpc>
              <a:buFont typeface="+mj-lt"/>
              <a:buAutoNum type="arabicPeriod" startAt="2"/>
            </a:pPr>
            <a:r>
              <a:rPr lang="en-US" sz="2200" dirty="0" err="1">
                <a:solidFill>
                  <a:srgbClr val="2D3E70"/>
                </a:solidFill>
                <a:latin typeface="Banburi"/>
              </a:rPr>
              <a:t>Inferensi</a:t>
            </a:r>
            <a:endParaRPr lang="en-US" sz="2200" dirty="0">
              <a:solidFill>
                <a:srgbClr val="2D3E70"/>
              </a:solidFill>
              <a:latin typeface="Banburi"/>
            </a:endParaRPr>
          </a:p>
          <a:p>
            <a:pPr lvl="0" algn="l">
              <a:lnSpc>
                <a:spcPts val="3000"/>
              </a:lnSpc>
            </a:pPr>
            <a:r>
              <a:rPr lang="en-US" sz="2200" dirty="0" err="1">
                <a:solidFill>
                  <a:srgbClr val="2D3E70"/>
                </a:solidFill>
                <a:latin typeface="Banburi"/>
              </a:rPr>
              <a:t>Mengaplikasikan</a:t>
            </a:r>
            <a:r>
              <a:rPr lang="en-US" sz="2200" dirty="0">
                <a:solidFill>
                  <a:srgbClr val="2D3E70"/>
                </a:solidFill>
                <a:latin typeface="Banburi"/>
              </a:rPr>
              <a:t> </a:t>
            </a:r>
            <a:r>
              <a:rPr lang="en-US" sz="2200" dirty="0" err="1">
                <a:solidFill>
                  <a:srgbClr val="2D3E70"/>
                </a:solidFill>
                <a:latin typeface="Banburi"/>
              </a:rPr>
              <a:t>aturan</a:t>
            </a:r>
            <a:r>
              <a:rPr lang="en-US" sz="2200" dirty="0">
                <a:solidFill>
                  <a:srgbClr val="2D3E70"/>
                </a:solidFill>
                <a:latin typeface="Banburi"/>
              </a:rPr>
              <a:t> pada </a:t>
            </a:r>
            <a:r>
              <a:rPr lang="en-US" sz="2200" dirty="0" err="1">
                <a:solidFill>
                  <a:srgbClr val="2D3E70"/>
                </a:solidFill>
                <a:latin typeface="Banburi"/>
              </a:rPr>
              <a:t>masukan</a:t>
            </a:r>
            <a:r>
              <a:rPr lang="en-US" sz="2200" dirty="0">
                <a:solidFill>
                  <a:srgbClr val="2D3E70"/>
                </a:solidFill>
                <a:latin typeface="Banburi"/>
              </a:rPr>
              <a:t> fuzzy yang </a:t>
            </a:r>
            <a:r>
              <a:rPr lang="en-US" sz="2200" dirty="0" err="1">
                <a:solidFill>
                  <a:srgbClr val="2D3E70"/>
                </a:solidFill>
                <a:latin typeface="Banburi"/>
              </a:rPr>
              <a:t>dihasilkan</a:t>
            </a:r>
            <a:r>
              <a:rPr lang="en-US" sz="2200" dirty="0">
                <a:solidFill>
                  <a:srgbClr val="2D3E70"/>
                </a:solidFill>
                <a:latin typeface="Banburi"/>
              </a:rPr>
              <a:t> </a:t>
            </a:r>
            <a:r>
              <a:rPr lang="en-US" sz="2200" dirty="0" err="1">
                <a:solidFill>
                  <a:srgbClr val="2D3E70"/>
                </a:solidFill>
                <a:latin typeface="Banburi"/>
              </a:rPr>
              <a:t>dalam</a:t>
            </a:r>
            <a:r>
              <a:rPr lang="en-US" sz="2200" dirty="0">
                <a:solidFill>
                  <a:srgbClr val="2D3E70"/>
                </a:solidFill>
                <a:latin typeface="Banburi"/>
              </a:rPr>
              <a:t> proses </a:t>
            </a:r>
            <a:r>
              <a:rPr lang="en-US" sz="2200" dirty="0" err="1">
                <a:solidFill>
                  <a:srgbClr val="2D3E70"/>
                </a:solidFill>
                <a:latin typeface="Banburi"/>
              </a:rPr>
              <a:t>fuzzyfikasi</a:t>
            </a:r>
            <a:r>
              <a:rPr lang="en-US" sz="2200" dirty="0">
                <a:solidFill>
                  <a:srgbClr val="2D3E70"/>
                </a:solidFill>
                <a:latin typeface="Banburi"/>
              </a:rPr>
              <a:t> dan </a:t>
            </a:r>
            <a:r>
              <a:rPr lang="en-US" sz="2200" dirty="0" err="1">
                <a:solidFill>
                  <a:srgbClr val="2D3E70"/>
                </a:solidFill>
                <a:latin typeface="Banburi"/>
              </a:rPr>
              <a:t>mengevaluasi</a:t>
            </a:r>
            <a:r>
              <a:rPr lang="en-US" sz="2200" dirty="0">
                <a:solidFill>
                  <a:srgbClr val="2D3E70"/>
                </a:solidFill>
                <a:latin typeface="Banburi"/>
              </a:rPr>
              <a:t> </a:t>
            </a:r>
            <a:r>
              <a:rPr lang="en-US" sz="2200" dirty="0" err="1">
                <a:solidFill>
                  <a:srgbClr val="2D3E70"/>
                </a:solidFill>
                <a:latin typeface="Banburi"/>
              </a:rPr>
              <a:t>setiap</a:t>
            </a:r>
            <a:r>
              <a:rPr lang="en-US" sz="2200" dirty="0">
                <a:solidFill>
                  <a:srgbClr val="2D3E70"/>
                </a:solidFill>
                <a:latin typeface="Banburi"/>
              </a:rPr>
              <a:t> </a:t>
            </a:r>
            <a:r>
              <a:rPr lang="en-US" sz="2200" dirty="0" err="1">
                <a:solidFill>
                  <a:srgbClr val="2D3E70"/>
                </a:solidFill>
                <a:latin typeface="Banburi"/>
              </a:rPr>
              <a:t>aturan</a:t>
            </a:r>
            <a:endParaRPr lang="en-US" sz="2200" dirty="0">
              <a:solidFill>
                <a:srgbClr val="2D3E70"/>
              </a:solidFill>
              <a:latin typeface="Banburi"/>
            </a:endParaRPr>
          </a:p>
          <a:p>
            <a:pPr marL="457200" lvl="0" indent="-457200" algn="l">
              <a:lnSpc>
                <a:spcPts val="3000"/>
              </a:lnSpc>
              <a:buFont typeface="+mj-lt"/>
              <a:buAutoNum type="arabicPeriod" startAt="3"/>
            </a:pPr>
            <a:r>
              <a:rPr lang="en-US" sz="2200" dirty="0">
                <a:solidFill>
                  <a:srgbClr val="2D3E70"/>
                </a:solidFill>
                <a:latin typeface="Banburi"/>
              </a:rPr>
              <a:t>Proses </a:t>
            </a:r>
            <a:r>
              <a:rPr lang="en-US" sz="2200" dirty="0" err="1">
                <a:solidFill>
                  <a:srgbClr val="2D3E70"/>
                </a:solidFill>
                <a:latin typeface="Banburi"/>
              </a:rPr>
              <a:t>penentuan</a:t>
            </a:r>
            <a:r>
              <a:rPr lang="en-US" sz="2200" dirty="0">
                <a:solidFill>
                  <a:srgbClr val="2D3E70"/>
                </a:solidFill>
                <a:latin typeface="Banburi"/>
              </a:rPr>
              <a:t> output crisp</a:t>
            </a:r>
          </a:p>
          <a:p>
            <a:pPr lvl="0" algn="l">
              <a:lnSpc>
                <a:spcPts val="3000"/>
              </a:lnSpc>
            </a:pPr>
            <a:r>
              <a:rPr lang="nb-NO" sz="2200" dirty="0">
                <a:solidFill>
                  <a:srgbClr val="2D3E70"/>
                </a:solidFill>
                <a:latin typeface="Banburi"/>
              </a:rPr>
              <a:t>Proses penentuan hasil dari metode fuzzy Tsukamoto, dengan menggunakan persamaan 2 ,</a:t>
            </a:r>
          </a:p>
          <a:p>
            <a:pPr marL="457200" lvl="0" indent="-457200" algn="l">
              <a:lnSpc>
                <a:spcPts val="3000"/>
              </a:lnSpc>
              <a:buFont typeface="+mj-lt"/>
              <a:buAutoNum type="arabicPeriod" startAt="3"/>
            </a:pPr>
            <a:endParaRPr lang="nb-NO" sz="2200" dirty="0">
              <a:solidFill>
                <a:srgbClr val="2D3E70"/>
              </a:solidFill>
              <a:latin typeface="Banburi"/>
            </a:endParaRPr>
          </a:p>
          <a:p>
            <a:pPr marL="457200" lvl="0" indent="-457200" algn="l">
              <a:lnSpc>
                <a:spcPts val="3000"/>
              </a:lnSpc>
              <a:buFont typeface="+mj-lt"/>
              <a:buAutoNum type="arabicPeriod" startAt="3"/>
            </a:pPr>
            <a:endParaRPr lang="en-US" sz="2200" dirty="0">
              <a:solidFill>
                <a:srgbClr val="2D3E70"/>
              </a:solidFill>
              <a:latin typeface="Banburi"/>
            </a:endParaRPr>
          </a:p>
          <a:p>
            <a:pPr marL="457200" lvl="0" indent="-457200" algn="l">
              <a:lnSpc>
                <a:spcPts val="3000"/>
              </a:lnSpc>
              <a:buFont typeface="+mj-lt"/>
              <a:buAutoNum type="arabicPeriod" startAt="3"/>
            </a:pPr>
            <a:endParaRPr lang="en-US" sz="2200" dirty="0">
              <a:solidFill>
                <a:srgbClr val="2D3E70"/>
              </a:solidFill>
              <a:latin typeface="Banburi"/>
            </a:endParaRPr>
          </a:p>
          <a:p>
            <a:pPr marL="457200" lvl="0" indent="-457200" algn="l">
              <a:lnSpc>
                <a:spcPts val="3000"/>
              </a:lnSpc>
              <a:buFont typeface="+mj-lt"/>
              <a:buAutoNum type="arabicPeriod" startAt="3"/>
            </a:pPr>
            <a:endParaRPr lang="en-US" sz="2200" dirty="0">
              <a:solidFill>
                <a:srgbClr val="2D3E70"/>
              </a:solidFill>
              <a:latin typeface="Banburi"/>
            </a:endParaRPr>
          </a:p>
        </p:txBody>
      </p:sp>
      <p:sp>
        <p:nvSpPr>
          <p:cNvPr id="27" name="AutoShape 27"/>
          <p:cNvSpPr/>
          <p:nvPr/>
        </p:nvSpPr>
        <p:spPr>
          <a:xfrm>
            <a:off x="6881120" y="3685404"/>
            <a:ext cx="0" cy="6120196"/>
          </a:xfrm>
          <a:prstGeom prst="line">
            <a:avLst/>
          </a:prstGeom>
          <a:ln w="47625" cap="flat">
            <a:solidFill>
              <a:srgbClr val="334989"/>
            </a:solidFill>
            <a:prstDash val="solid"/>
            <a:headEnd type="oval" w="lg" len="lg"/>
            <a:tailEnd type="none" w="sm" len="sm"/>
          </a:ln>
        </p:spPr>
      </p:sp>
      <p:sp>
        <p:nvSpPr>
          <p:cNvPr id="32" name="TextBox 12">
            <a:extLst>
              <a:ext uri="{FF2B5EF4-FFF2-40B4-BE49-F238E27FC236}">
                <a16:creationId xmlns:a16="http://schemas.microsoft.com/office/drawing/2014/main" id="{4A3C9A4A-21D5-B641-5105-D5D87F224C89}"/>
              </a:ext>
            </a:extLst>
          </p:cNvPr>
          <p:cNvSpPr txBox="1"/>
          <p:nvPr/>
        </p:nvSpPr>
        <p:spPr>
          <a:xfrm>
            <a:off x="520574" y="788756"/>
            <a:ext cx="4894387" cy="2693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000"/>
              </a:lnSpc>
              <a:spcBef>
                <a:spcPct val="0"/>
              </a:spcBef>
            </a:pPr>
            <a:r>
              <a:rPr lang="en-US" sz="2000" dirty="0">
                <a:solidFill>
                  <a:srgbClr val="2D3E70"/>
                </a:solidFill>
                <a:latin typeface="Banburi Bold"/>
              </a:rPr>
              <a:t>Universitas </a:t>
            </a:r>
            <a:r>
              <a:rPr lang="en-US" sz="2000" dirty="0" err="1">
                <a:solidFill>
                  <a:srgbClr val="2D3E70"/>
                </a:solidFill>
                <a:latin typeface="Banburi Bold"/>
              </a:rPr>
              <a:t>Binaniaga</a:t>
            </a:r>
            <a:r>
              <a:rPr lang="en-US" sz="2000" dirty="0">
                <a:solidFill>
                  <a:srgbClr val="2D3E70"/>
                </a:solidFill>
                <a:latin typeface="Banburi Bold"/>
              </a:rPr>
              <a:t> Indonesia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D08732A-2283-3049-5644-F0370A46E3C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085751" y="5724930"/>
            <a:ext cx="4265581" cy="1320723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253A257F-C992-B997-FC9D-48F8C147F0C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857345" y="9207814"/>
            <a:ext cx="4473039" cy="8576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925" b="-9925"/>
            </a:stretch>
          </a:blipFill>
        </p:spPr>
      </p:sp>
      <p:sp>
        <p:nvSpPr>
          <p:cNvPr id="3" name="Freeform 3"/>
          <p:cNvSpPr/>
          <p:nvPr/>
        </p:nvSpPr>
        <p:spPr>
          <a:xfrm flipH="1" flipV="1">
            <a:off x="-2114733" y="-1721461"/>
            <a:ext cx="9329683" cy="4571545"/>
          </a:xfrm>
          <a:custGeom>
            <a:avLst/>
            <a:gdLst/>
            <a:ahLst/>
            <a:cxnLst/>
            <a:rect l="l" t="t" r="r" b="b"/>
            <a:pathLst>
              <a:path w="9329683" h="4571545">
                <a:moveTo>
                  <a:pt x="9329682" y="4571545"/>
                </a:moveTo>
                <a:lnTo>
                  <a:pt x="0" y="4571545"/>
                </a:lnTo>
                <a:lnTo>
                  <a:pt x="0" y="0"/>
                </a:lnTo>
                <a:lnTo>
                  <a:pt x="9329682" y="0"/>
                </a:lnTo>
                <a:lnTo>
                  <a:pt x="9329682" y="4571545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Freeform 4"/>
          <p:cNvSpPr/>
          <p:nvPr/>
        </p:nvSpPr>
        <p:spPr>
          <a:xfrm>
            <a:off x="7892029" y="2519220"/>
            <a:ext cx="492788" cy="492788"/>
          </a:xfrm>
          <a:custGeom>
            <a:avLst/>
            <a:gdLst/>
            <a:ahLst/>
            <a:cxnLst/>
            <a:rect l="l" t="t" r="r" b="b"/>
            <a:pathLst>
              <a:path w="492788" h="492788">
                <a:moveTo>
                  <a:pt x="0" y="0"/>
                </a:moveTo>
                <a:lnTo>
                  <a:pt x="492789" y="0"/>
                </a:lnTo>
                <a:lnTo>
                  <a:pt x="492789" y="492789"/>
                </a:lnTo>
                <a:lnTo>
                  <a:pt x="0" y="49278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5" name="TextBox 5"/>
          <p:cNvSpPr txBox="1"/>
          <p:nvPr/>
        </p:nvSpPr>
        <p:spPr>
          <a:xfrm>
            <a:off x="10149577" y="768349"/>
            <a:ext cx="7109723" cy="2693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000"/>
              </a:lnSpc>
              <a:spcBef>
                <a:spcPct val="0"/>
              </a:spcBef>
            </a:pPr>
            <a:r>
              <a:rPr lang="en-US" sz="2000" dirty="0">
                <a:solidFill>
                  <a:srgbClr val="2D3E70"/>
                </a:solidFill>
                <a:latin typeface="Banburi Bold"/>
              </a:rPr>
              <a:t>Teknik </a:t>
            </a:r>
            <a:r>
              <a:rPr lang="en-US" sz="2000" dirty="0" err="1">
                <a:solidFill>
                  <a:srgbClr val="2D3E70"/>
                </a:solidFill>
                <a:latin typeface="Banburi Bold"/>
              </a:rPr>
              <a:t>Informatika</a:t>
            </a:r>
            <a:endParaRPr lang="en-US" sz="2000" dirty="0">
              <a:solidFill>
                <a:srgbClr val="2D3E70"/>
              </a:solidFill>
              <a:latin typeface="Banburi Bold"/>
            </a:endParaRPr>
          </a:p>
        </p:txBody>
      </p:sp>
      <p:sp>
        <p:nvSpPr>
          <p:cNvPr id="6" name="Freeform 6"/>
          <p:cNvSpPr/>
          <p:nvPr/>
        </p:nvSpPr>
        <p:spPr>
          <a:xfrm rot="599813">
            <a:off x="11247990" y="6477022"/>
            <a:ext cx="10311063" cy="8145740"/>
          </a:xfrm>
          <a:custGeom>
            <a:avLst/>
            <a:gdLst/>
            <a:ahLst/>
            <a:cxnLst/>
            <a:rect l="l" t="t" r="r" b="b"/>
            <a:pathLst>
              <a:path w="10311063" h="8145740">
                <a:moveTo>
                  <a:pt x="0" y="0"/>
                </a:moveTo>
                <a:lnTo>
                  <a:pt x="10311063" y="0"/>
                </a:lnTo>
                <a:lnTo>
                  <a:pt x="10311063" y="8145740"/>
                </a:lnTo>
                <a:lnTo>
                  <a:pt x="0" y="814574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7" name="Freeform 7"/>
          <p:cNvSpPr/>
          <p:nvPr/>
        </p:nvSpPr>
        <p:spPr>
          <a:xfrm>
            <a:off x="6071159" y="8447753"/>
            <a:ext cx="427267" cy="411069"/>
          </a:xfrm>
          <a:custGeom>
            <a:avLst/>
            <a:gdLst/>
            <a:ahLst/>
            <a:cxnLst/>
            <a:rect l="l" t="t" r="r" b="b"/>
            <a:pathLst>
              <a:path w="427267" h="411069">
                <a:moveTo>
                  <a:pt x="0" y="0"/>
                </a:moveTo>
                <a:lnTo>
                  <a:pt x="427267" y="0"/>
                </a:lnTo>
                <a:lnTo>
                  <a:pt x="427267" y="411069"/>
                </a:lnTo>
                <a:lnTo>
                  <a:pt x="0" y="41106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r="-234639"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-651290" y="736801"/>
            <a:ext cx="5387252" cy="590148"/>
            <a:chOff x="0" y="0"/>
            <a:chExt cx="1418865" cy="15543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418865" cy="155430"/>
            </a:xfrm>
            <a:custGeom>
              <a:avLst/>
              <a:gdLst/>
              <a:ahLst/>
              <a:cxnLst/>
              <a:rect l="l" t="t" r="r" b="b"/>
              <a:pathLst>
                <a:path w="1418865" h="155430">
                  <a:moveTo>
                    <a:pt x="73291" y="0"/>
                  </a:moveTo>
                  <a:lnTo>
                    <a:pt x="1345573" y="0"/>
                  </a:lnTo>
                  <a:cubicBezTo>
                    <a:pt x="1386051" y="0"/>
                    <a:pt x="1418865" y="32814"/>
                    <a:pt x="1418865" y="73291"/>
                  </a:cubicBezTo>
                  <a:lnTo>
                    <a:pt x="1418865" y="82139"/>
                  </a:lnTo>
                  <a:cubicBezTo>
                    <a:pt x="1418865" y="122616"/>
                    <a:pt x="1386051" y="155430"/>
                    <a:pt x="1345573" y="155430"/>
                  </a:cubicBezTo>
                  <a:lnTo>
                    <a:pt x="73291" y="155430"/>
                  </a:lnTo>
                  <a:cubicBezTo>
                    <a:pt x="32814" y="155430"/>
                    <a:pt x="0" y="122616"/>
                    <a:pt x="0" y="82139"/>
                  </a:cubicBezTo>
                  <a:lnTo>
                    <a:pt x="0" y="73291"/>
                  </a:lnTo>
                  <a:cubicBezTo>
                    <a:pt x="0" y="32814"/>
                    <a:pt x="32814" y="0"/>
                    <a:pt x="73291" y="0"/>
                  </a:cubicBezTo>
                  <a:close/>
                </a:path>
              </a:pathLst>
            </a:custGeom>
            <a:solidFill>
              <a:srgbClr val="F1C636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38100"/>
              <a:ext cx="1418865" cy="1173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0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-803690" y="584401"/>
            <a:ext cx="5387252" cy="590148"/>
            <a:chOff x="0" y="0"/>
            <a:chExt cx="1418865" cy="15543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418865" cy="155430"/>
            </a:xfrm>
            <a:custGeom>
              <a:avLst/>
              <a:gdLst/>
              <a:ahLst/>
              <a:cxnLst/>
              <a:rect l="l" t="t" r="r" b="b"/>
              <a:pathLst>
                <a:path w="1418865" h="155430">
                  <a:moveTo>
                    <a:pt x="73291" y="0"/>
                  </a:moveTo>
                  <a:lnTo>
                    <a:pt x="1345573" y="0"/>
                  </a:lnTo>
                  <a:cubicBezTo>
                    <a:pt x="1386051" y="0"/>
                    <a:pt x="1418865" y="32814"/>
                    <a:pt x="1418865" y="73291"/>
                  </a:cubicBezTo>
                  <a:lnTo>
                    <a:pt x="1418865" y="82139"/>
                  </a:lnTo>
                  <a:cubicBezTo>
                    <a:pt x="1418865" y="122616"/>
                    <a:pt x="1386051" y="155430"/>
                    <a:pt x="1345573" y="155430"/>
                  </a:cubicBezTo>
                  <a:lnTo>
                    <a:pt x="73291" y="155430"/>
                  </a:lnTo>
                  <a:cubicBezTo>
                    <a:pt x="32814" y="155430"/>
                    <a:pt x="0" y="122616"/>
                    <a:pt x="0" y="82139"/>
                  </a:cubicBezTo>
                  <a:lnTo>
                    <a:pt x="0" y="73291"/>
                  </a:lnTo>
                  <a:cubicBezTo>
                    <a:pt x="0" y="32814"/>
                    <a:pt x="32814" y="0"/>
                    <a:pt x="73291" y="0"/>
                  </a:cubicBezTo>
                  <a:close/>
                </a:path>
              </a:pathLst>
            </a:custGeom>
            <a:solidFill>
              <a:srgbClr val="E8EBF4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38100"/>
              <a:ext cx="1418865" cy="1173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00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5746774" y="9264851"/>
            <a:ext cx="5387252" cy="590148"/>
            <a:chOff x="0" y="0"/>
            <a:chExt cx="1418865" cy="15543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418865" cy="155430"/>
            </a:xfrm>
            <a:custGeom>
              <a:avLst/>
              <a:gdLst/>
              <a:ahLst/>
              <a:cxnLst/>
              <a:rect l="l" t="t" r="r" b="b"/>
              <a:pathLst>
                <a:path w="1418865" h="155430">
                  <a:moveTo>
                    <a:pt x="73291" y="0"/>
                  </a:moveTo>
                  <a:lnTo>
                    <a:pt x="1345573" y="0"/>
                  </a:lnTo>
                  <a:cubicBezTo>
                    <a:pt x="1386051" y="0"/>
                    <a:pt x="1418865" y="32814"/>
                    <a:pt x="1418865" y="73291"/>
                  </a:cubicBezTo>
                  <a:lnTo>
                    <a:pt x="1418865" y="82139"/>
                  </a:lnTo>
                  <a:cubicBezTo>
                    <a:pt x="1418865" y="122616"/>
                    <a:pt x="1386051" y="155430"/>
                    <a:pt x="1345573" y="155430"/>
                  </a:cubicBezTo>
                  <a:lnTo>
                    <a:pt x="73291" y="155430"/>
                  </a:lnTo>
                  <a:cubicBezTo>
                    <a:pt x="32814" y="155430"/>
                    <a:pt x="0" y="122616"/>
                    <a:pt x="0" y="82139"/>
                  </a:cubicBezTo>
                  <a:lnTo>
                    <a:pt x="0" y="73291"/>
                  </a:lnTo>
                  <a:cubicBezTo>
                    <a:pt x="0" y="32814"/>
                    <a:pt x="32814" y="0"/>
                    <a:pt x="73291" y="0"/>
                  </a:cubicBezTo>
                  <a:close/>
                </a:path>
              </a:pathLst>
            </a:custGeom>
            <a:solidFill>
              <a:srgbClr val="F1C636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38100"/>
              <a:ext cx="1418865" cy="1173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00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5594374" y="9112451"/>
            <a:ext cx="5387252" cy="590148"/>
            <a:chOff x="0" y="0"/>
            <a:chExt cx="1418865" cy="15543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418865" cy="155430"/>
            </a:xfrm>
            <a:custGeom>
              <a:avLst/>
              <a:gdLst/>
              <a:ahLst/>
              <a:cxnLst/>
              <a:rect l="l" t="t" r="r" b="b"/>
              <a:pathLst>
                <a:path w="1418865" h="155430">
                  <a:moveTo>
                    <a:pt x="73291" y="0"/>
                  </a:moveTo>
                  <a:lnTo>
                    <a:pt x="1345573" y="0"/>
                  </a:lnTo>
                  <a:cubicBezTo>
                    <a:pt x="1386051" y="0"/>
                    <a:pt x="1418865" y="32814"/>
                    <a:pt x="1418865" y="73291"/>
                  </a:cubicBezTo>
                  <a:lnTo>
                    <a:pt x="1418865" y="82139"/>
                  </a:lnTo>
                  <a:cubicBezTo>
                    <a:pt x="1418865" y="122616"/>
                    <a:pt x="1386051" y="155430"/>
                    <a:pt x="1345573" y="155430"/>
                  </a:cubicBezTo>
                  <a:lnTo>
                    <a:pt x="73291" y="155430"/>
                  </a:lnTo>
                  <a:cubicBezTo>
                    <a:pt x="32814" y="155430"/>
                    <a:pt x="0" y="122616"/>
                    <a:pt x="0" y="82139"/>
                  </a:cubicBezTo>
                  <a:lnTo>
                    <a:pt x="0" y="73291"/>
                  </a:lnTo>
                  <a:cubicBezTo>
                    <a:pt x="0" y="32814"/>
                    <a:pt x="32814" y="0"/>
                    <a:pt x="73291" y="0"/>
                  </a:cubicBezTo>
                  <a:close/>
                </a:path>
              </a:pathLst>
            </a:custGeom>
            <a:solidFill>
              <a:srgbClr val="E8EBF4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38100"/>
              <a:ext cx="1418865" cy="1173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00"/>
                </a:lnSpc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15905695" y="9296400"/>
            <a:ext cx="2008858" cy="2693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000"/>
              </a:lnSpc>
              <a:spcBef>
                <a:spcPct val="0"/>
              </a:spcBef>
            </a:pPr>
            <a:r>
              <a:rPr lang="en-US" sz="2000" dirty="0">
                <a:solidFill>
                  <a:srgbClr val="2D3E70"/>
                </a:solidFill>
                <a:latin typeface="Banburi Bold"/>
              </a:rPr>
              <a:t>Halaman 05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842579" y="2281064"/>
            <a:ext cx="14405643" cy="8976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14350" lvl="0" indent="-514350" algn="l">
              <a:lnSpc>
                <a:spcPts val="3510"/>
              </a:lnSpc>
              <a:buFont typeface="+mj-lt"/>
              <a:buAutoNum type="arabicPeriod"/>
            </a:pPr>
            <a:r>
              <a:rPr lang="en-US" sz="2400" dirty="0">
                <a:solidFill>
                  <a:srgbClr val="2D3E70"/>
                </a:solidFill>
                <a:latin typeface="Banburi"/>
              </a:rPr>
              <a:t>Context Diagram</a:t>
            </a:r>
          </a:p>
          <a:p>
            <a:pPr lvl="0" algn="l">
              <a:lnSpc>
                <a:spcPts val="3510"/>
              </a:lnSpc>
            </a:pPr>
            <a:r>
              <a:rPr lang="en-US" sz="2400" dirty="0">
                <a:solidFill>
                  <a:srgbClr val="2D3E70"/>
                </a:solidFill>
                <a:latin typeface="Banburi"/>
              </a:rPr>
              <a:t> Context diagram </a:t>
            </a:r>
            <a:r>
              <a:rPr lang="en-US" sz="2400" dirty="0" err="1">
                <a:solidFill>
                  <a:srgbClr val="2D3E70"/>
                </a:solidFill>
                <a:latin typeface="Banburi"/>
              </a:rPr>
              <a:t>merupakan</a:t>
            </a:r>
            <a:r>
              <a:rPr lang="en-US" sz="2400" dirty="0">
                <a:solidFill>
                  <a:srgbClr val="2D3E70"/>
                </a:solidFill>
                <a:latin typeface="Banburi"/>
              </a:rPr>
              <a:t> </a:t>
            </a:r>
            <a:r>
              <a:rPr lang="en-US" sz="2400" dirty="0" err="1">
                <a:solidFill>
                  <a:srgbClr val="2D3E70"/>
                </a:solidFill>
                <a:latin typeface="Banburi"/>
              </a:rPr>
              <a:t>gambaran</a:t>
            </a:r>
            <a:r>
              <a:rPr lang="en-US" sz="2400" dirty="0">
                <a:solidFill>
                  <a:srgbClr val="2D3E70"/>
                </a:solidFill>
                <a:latin typeface="Banburi"/>
              </a:rPr>
              <a:t> </a:t>
            </a:r>
            <a:r>
              <a:rPr lang="en-US" sz="2400" dirty="0" err="1">
                <a:solidFill>
                  <a:srgbClr val="2D3E70"/>
                </a:solidFill>
                <a:latin typeface="Banburi"/>
              </a:rPr>
              <a:t>Informasi</a:t>
            </a:r>
            <a:r>
              <a:rPr lang="en-US" sz="2400" dirty="0">
                <a:solidFill>
                  <a:srgbClr val="2D3E70"/>
                </a:solidFill>
                <a:latin typeface="Banburi"/>
              </a:rPr>
              <a:t> </a:t>
            </a:r>
            <a:r>
              <a:rPr lang="en-US" sz="2400" dirty="0" err="1">
                <a:solidFill>
                  <a:srgbClr val="2D3E70"/>
                </a:solidFill>
                <a:latin typeface="Banburi"/>
              </a:rPr>
              <a:t>hubungan</a:t>
            </a:r>
            <a:r>
              <a:rPr lang="en-US" sz="2400" dirty="0">
                <a:solidFill>
                  <a:srgbClr val="2D3E70"/>
                </a:solidFill>
                <a:latin typeface="Banburi"/>
              </a:rPr>
              <a:t> </a:t>
            </a:r>
            <a:r>
              <a:rPr lang="en-US" sz="2400" dirty="0" err="1">
                <a:solidFill>
                  <a:srgbClr val="2D3E70"/>
                </a:solidFill>
                <a:latin typeface="Banburi"/>
              </a:rPr>
              <a:t>antara</a:t>
            </a:r>
            <a:r>
              <a:rPr lang="en-US" sz="2400" dirty="0">
                <a:solidFill>
                  <a:srgbClr val="2D3E70"/>
                </a:solidFill>
                <a:latin typeface="Banburi"/>
              </a:rPr>
              <a:t> user </a:t>
            </a:r>
            <a:r>
              <a:rPr lang="en-US" sz="2400" dirty="0" err="1">
                <a:solidFill>
                  <a:srgbClr val="2D3E70"/>
                </a:solidFill>
                <a:latin typeface="Banburi"/>
              </a:rPr>
              <a:t>dengan</a:t>
            </a:r>
            <a:r>
              <a:rPr lang="en-US" sz="2400" dirty="0">
                <a:solidFill>
                  <a:srgbClr val="2D3E70"/>
                </a:solidFill>
                <a:latin typeface="Banburi"/>
              </a:rPr>
              <a:t> </a:t>
            </a:r>
            <a:r>
              <a:rPr lang="en-US" sz="2400" dirty="0" err="1">
                <a:solidFill>
                  <a:srgbClr val="2D3E70"/>
                </a:solidFill>
                <a:latin typeface="Banburi"/>
              </a:rPr>
              <a:t>sistem</a:t>
            </a:r>
            <a:endParaRPr lang="en-US" sz="2400" dirty="0">
              <a:solidFill>
                <a:srgbClr val="2D3E70"/>
              </a:solidFill>
              <a:latin typeface="Banburi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1171723" y="1719749"/>
            <a:ext cx="11975058" cy="500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2" lvl="1" indent="-323851" algn="l">
              <a:lnSpc>
                <a:spcPts val="3900"/>
              </a:lnSpc>
              <a:buFont typeface="Arial"/>
              <a:buChar char="•"/>
            </a:pPr>
            <a:r>
              <a:rPr lang="en-US" sz="3000" u="sng" dirty="0" err="1">
                <a:solidFill>
                  <a:srgbClr val="2D3E70"/>
                </a:solidFill>
                <a:latin typeface="Banburi Bold"/>
              </a:rPr>
              <a:t>Perancangan</a:t>
            </a:r>
            <a:r>
              <a:rPr lang="en-US" sz="3000" u="sng" dirty="0">
                <a:solidFill>
                  <a:srgbClr val="2D3E70"/>
                </a:solidFill>
                <a:latin typeface="Banburi Bold"/>
              </a:rPr>
              <a:t> </a:t>
            </a:r>
            <a:r>
              <a:rPr lang="en-US" sz="3000" u="sng" dirty="0" err="1">
                <a:solidFill>
                  <a:srgbClr val="2D3E70"/>
                </a:solidFill>
                <a:latin typeface="Banburi Bold"/>
              </a:rPr>
              <a:t>Sistem</a:t>
            </a:r>
            <a:r>
              <a:rPr lang="en-US" sz="3000" u="sng" dirty="0">
                <a:solidFill>
                  <a:srgbClr val="2D3E70"/>
                </a:solidFill>
                <a:latin typeface="Banburi Bold"/>
              </a:rPr>
              <a:t> </a:t>
            </a:r>
          </a:p>
        </p:txBody>
      </p:sp>
      <p:sp>
        <p:nvSpPr>
          <p:cNvPr id="26" name="Freeform 26"/>
          <p:cNvSpPr/>
          <p:nvPr/>
        </p:nvSpPr>
        <p:spPr>
          <a:xfrm>
            <a:off x="16571145" y="4392605"/>
            <a:ext cx="688155" cy="2293851"/>
          </a:xfrm>
          <a:custGeom>
            <a:avLst/>
            <a:gdLst/>
            <a:ahLst/>
            <a:cxnLst/>
            <a:rect l="l" t="t" r="r" b="b"/>
            <a:pathLst>
              <a:path w="688155" h="2293851">
                <a:moveTo>
                  <a:pt x="0" y="0"/>
                </a:moveTo>
                <a:lnTo>
                  <a:pt x="688155" y="0"/>
                </a:lnTo>
                <a:lnTo>
                  <a:pt x="688155" y="2293851"/>
                </a:lnTo>
                <a:lnTo>
                  <a:pt x="0" y="229385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0D308842-05F8-6ABE-BF3A-0108966D973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9413" y="3388325"/>
            <a:ext cx="13079601" cy="606640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0" name="TextBox 12">
            <a:extLst>
              <a:ext uri="{FF2B5EF4-FFF2-40B4-BE49-F238E27FC236}">
                <a16:creationId xmlns:a16="http://schemas.microsoft.com/office/drawing/2014/main" id="{CA3A551B-1D27-F408-27FA-62ED28244BAF}"/>
              </a:ext>
            </a:extLst>
          </p:cNvPr>
          <p:cNvSpPr txBox="1"/>
          <p:nvPr/>
        </p:nvSpPr>
        <p:spPr>
          <a:xfrm>
            <a:off x="520574" y="788756"/>
            <a:ext cx="4894387" cy="2693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000"/>
              </a:lnSpc>
              <a:spcBef>
                <a:spcPct val="0"/>
              </a:spcBef>
            </a:pPr>
            <a:r>
              <a:rPr lang="en-US" sz="2000" dirty="0">
                <a:solidFill>
                  <a:srgbClr val="2D3E70"/>
                </a:solidFill>
                <a:latin typeface="Banburi Bold"/>
              </a:rPr>
              <a:t>Universitas </a:t>
            </a:r>
            <a:r>
              <a:rPr lang="en-US" sz="2000" dirty="0" err="1">
                <a:solidFill>
                  <a:srgbClr val="2D3E70"/>
                </a:solidFill>
                <a:latin typeface="Banburi Bold"/>
              </a:rPr>
              <a:t>Binaniaga</a:t>
            </a:r>
            <a:r>
              <a:rPr lang="en-US" sz="2000" dirty="0">
                <a:solidFill>
                  <a:srgbClr val="2D3E70"/>
                </a:solidFill>
                <a:latin typeface="Banburi Bold"/>
              </a:rPr>
              <a:t> Indonesia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advTm="0">
        <p159:morph option="byObject"/>
      </p:transition>
    </mc:Choice>
    <mc:Fallback>
      <p:transition advTm="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925" b="-9925"/>
            </a:stretch>
          </a:blipFill>
        </p:spPr>
      </p:sp>
      <p:sp>
        <p:nvSpPr>
          <p:cNvPr id="3" name="Freeform 3"/>
          <p:cNvSpPr/>
          <p:nvPr/>
        </p:nvSpPr>
        <p:spPr>
          <a:xfrm flipH="1" flipV="1">
            <a:off x="-2114733" y="-1721461"/>
            <a:ext cx="9329683" cy="4571545"/>
          </a:xfrm>
          <a:custGeom>
            <a:avLst/>
            <a:gdLst/>
            <a:ahLst/>
            <a:cxnLst/>
            <a:rect l="l" t="t" r="r" b="b"/>
            <a:pathLst>
              <a:path w="9329683" h="4571545">
                <a:moveTo>
                  <a:pt x="9329682" y="4571545"/>
                </a:moveTo>
                <a:lnTo>
                  <a:pt x="0" y="4571545"/>
                </a:lnTo>
                <a:lnTo>
                  <a:pt x="0" y="0"/>
                </a:lnTo>
                <a:lnTo>
                  <a:pt x="9329682" y="0"/>
                </a:lnTo>
                <a:lnTo>
                  <a:pt x="9329682" y="4571545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Freeform 4"/>
          <p:cNvSpPr/>
          <p:nvPr/>
        </p:nvSpPr>
        <p:spPr>
          <a:xfrm>
            <a:off x="7892029" y="2519220"/>
            <a:ext cx="492788" cy="492788"/>
          </a:xfrm>
          <a:custGeom>
            <a:avLst/>
            <a:gdLst/>
            <a:ahLst/>
            <a:cxnLst/>
            <a:rect l="l" t="t" r="r" b="b"/>
            <a:pathLst>
              <a:path w="492788" h="492788">
                <a:moveTo>
                  <a:pt x="0" y="0"/>
                </a:moveTo>
                <a:lnTo>
                  <a:pt x="492789" y="0"/>
                </a:lnTo>
                <a:lnTo>
                  <a:pt x="492789" y="492789"/>
                </a:lnTo>
                <a:lnTo>
                  <a:pt x="0" y="49278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5" name="TextBox 5"/>
          <p:cNvSpPr txBox="1"/>
          <p:nvPr/>
        </p:nvSpPr>
        <p:spPr>
          <a:xfrm>
            <a:off x="10149577" y="768349"/>
            <a:ext cx="7109723" cy="2693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000"/>
              </a:lnSpc>
              <a:spcBef>
                <a:spcPct val="0"/>
              </a:spcBef>
            </a:pPr>
            <a:r>
              <a:rPr lang="en-US" sz="2000" dirty="0">
                <a:solidFill>
                  <a:srgbClr val="2D3E70"/>
                </a:solidFill>
                <a:latin typeface="Banburi Bold"/>
              </a:rPr>
              <a:t>Teknik </a:t>
            </a:r>
            <a:r>
              <a:rPr lang="en-US" sz="2000" dirty="0" err="1">
                <a:solidFill>
                  <a:srgbClr val="2D3E70"/>
                </a:solidFill>
                <a:latin typeface="Banburi Bold"/>
              </a:rPr>
              <a:t>Informatika</a:t>
            </a:r>
            <a:endParaRPr lang="en-US" sz="2000" dirty="0">
              <a:solidFill>
                <a:srgbClr val="2D3E70"/>
              </a:solidFill>
              <a:latin typeface="Banburi Bold"/>
            </a:endParaRPr>
          </a:p>
        </p:txBody>
      </p:sp>
      <p:sp>
        <p:nvSpPr>
          <p:cNvPr id="6" name="Freeform 6"/>
          <p:cNvSpPr/>
          <p:nvPr/>
        </p:nvSpPr>
        <p:spPr>
          <a:xfrm rot="599813">
            <a:off x="11247990" y="6477022"/>
            <a:ext cx="10311063" cy="8145740"/>
          </a:xfrm>
          <a:custGeom>
            <a:avLst/>
            <a:gdLst/>
            <a:ahLst/>
            <a:cxnLst/>
            <a:rect l="l" t="t" r="r" b="b"/>
            <a:pathLst>
              <a:path w="10311063" h="8145740">
                <a:moveTo>
                  <a:pt x="0" y="0"/>
                </a:moveTo>
                <a:lnTo>
                  <a:pt x="10311063" y="0"/>
                </a:lnTo>
                <a:lnTo>
                  <a:pt x="10311063" y="8145740"/>
                </a:lnTo>
                <a:lnTo>
                  <a:pt x="0" y="814574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7" name="Freeform 7"/>
          <p:cNvSpPr/>
          <p:nvPr/>
        </p:nvSpPr>
        <p:spPr>
          <a:xfrm>
            <a:off x="6071159" y="8447753"/>
            <a:ext cx="427267" cy="411069"/>
          </a:xfrm>
          <a:custGeom>
            <a:avLst/>
            <a:gdLst/>
            <a:ahLst/>
            <a:cxnLst/>
            <a:rect l="l" t="t" r="r" b="b"/>
            <a:pathLst>
              <a:path w="427267" h="411069">
                <a:moveTo>
                  <a:pt x="0" y="0"/>
                </a:moveTo>
                <a:lnTo>
                  <a:pt x="427267" y="0"/>
                </a:lnTo>
                <a:lnTo>
                  <a:pt x="427267" y="411069"/>
                </a:lnTo>
                <a:lnTo>
                  <a:pt x="0" y="41106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r="-234639"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-651290" y="736801"/>
            <a:ext cx="5387252" cy="590148"/>
            <a:chOff x="0" y="0"/>
            <a:chExt cx="1418865" cy="15543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418865" cy="155430"/>
            </a:xfrm>
            <a:custGeom>
              <a:avLst/>
              <a:gdLst/>
              <a:ahLst/>
              <a:cxnLst/>
              <a:rect l="l" t="t" r="r" b="b"/>
              <a:pathLst>
                <a:path w="1418865" h="155430">
                  <a:moveTo>
                    <a:pt x="73291" y="0"/>
                  </a:moveTo>
                  <a:lnTo>
                    <a:pt x="1345573" y="0"/>
                  </a:lnTo>
                  <a:cubicBezTo>
                    <a:pt x="1386051" y="0"/>
                    <a:pt x="1418865" y="32814"/>
                    <a:pt x="1418865" y="73291"/>
                  </a:cubicBezTo>
                  <a:lnTo>
                    <a:pt x="1418865" y="82139"/>
                  </a:lnTo>
                  <a:cubicBezTo>
                    <a:pt x="1418865" y="122616"/>
                    <a:pt x="1386051" y="155430"/>
                    <a:pt x="1345573" y="155430"/>
                  </a:cubicBezTo>
                  <a:lnTo>
                    <a:pt x="73291" y="155430"/>
                  </a:lnTo>
                  <a:cubicBezTo>
                    <a:pt x="32814" y="155430"/>
                    <a:pt x="0" y="122616"/>
                    <a:pt x="0" y="82139"/>
                  </a:cubicBezTo>
                  <a:lnTo>
                    <a:pt x="0" y="73291"/>
                  </a:lnTo>
                  <a:cubicBezTo>
                    <a:pt x="0" y="32814"/>
                    <a:pt x="32814" y="0"/>
                    <a:pt x="73291" y="0"/>
                  </a:cubicBezTo>
                  <a:close/>
                </a:path>
              </a:pathLst>
            </a:custGeom>
            <a:solidFill>
              <a:srgbClr val="F1C636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38100"/>
              <a:ext cx="1418865" cy="1173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0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-803690" y="584401"/>
            <a:ext cx="5387252" cy="590148"/>
            <a:chOff x="0" y="0"/>
            <a:chExt cx="1418865" cy="15543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418865" cy="155430"/>
            </a:xfrm>
            <a:custGeom>
              <a:avLst/>
              <a:gdLst/>
              <a:ahLst/>
              <a:cxnLst/>
              <a:rect l="l" t="t" r="r" b="b"/>
              <a:pathLst>
                <a:path w="1418865" h="155430">
                  <a:moveTo>
                    <a:pt x="73291" y="0"/>
                  </a:moveTo>
                  <a:lnTo>
                    <a:pt x="1345573" y="0"/>
                  </a:lnTo>
                  <a:cubicBezTo>
                    <a:pt x="1386051" y="0"/>
                    <a:pt x="1418865" y="32814"/>
                    <a:pt x="1418865" y="73291"/>
                  </a:cubicBezTo>
                  <a:lnTo>
                    <a:pt x="1418865" y="82139"/>
                  </a:lnTo>
                  <a:cubicBezTo>
                    <a:pt x="1418865" y="122616"/>
                    <a:pt x="1386051" y="155430"/>
                    <a:pt x="1345573" y="155430"/>
                  </a:cubicBezTo>
                  <a:lnTo>
                    <a:pt x="73291" y="155430"/>
                  </a:lnTo>
                  <a:cubicBezTo>
                    <a:pt x="32814" y="155430"/>
                    <a:pt x="0" y="122616"/>
                    <a:pt x="0" y="82139"/>
                  </a:cubicBezTo>
                  <a:lnTo>
                    <a:pt x="0" y="73291"/>
                  </a:lnTo>
                  <a:cubicBezTo>
                    <a:pt x="0" y="32814"/>
                    <a:pt x="32814" y="0"/>
                    <a:pt x="73291" y="0"/>
                  </a:cubicBezTo>
                  <a:close/>
                </a:path>
              </a:pathLst>
            </a:custGeom>
            <a:solidFill>
              <a:srgbClr val="E8EBF4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38100"/>
              <a:ext cx="1418865" cy="1173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00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5746774" y="9264851"/>
            <a:ext cx="5387252" cy="590148"/>
            <a:chOff x="0" y="0"/>
            <a:chExt cx="1418865" cy="15543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418865" cy="155430"/>
            </a:xfrm>
            <a:custGeom>
              <a:avLst/>
              <a:gdLst/>
              <a:ahLst/>
              <a:cxnLst/>
              <a:rect l="l" t="t" r="r" b="b"/>
              <a:pathLst>
                <a:path w="1418865" h="155430">
                  <a:moveTo>
                    <a:pt x="73291" y="0"/>
                  </a:moveTo>
                  <a:lnTo>
                    <a:pt x="1345573" y="0"/>
                  </a:lnTo>
                  <a:cubicBezTo>
                    <a:pt x="1386051" y="0"/>
                    <a:pt x="1418865" y="32814"/>
                    <a:pt x="1418865" y="73291"/>
                  </a:cubicBezTo>
                  <a:lnTo>
                    <a:pt x="1418865" y="82139"/>
                  </a:lnTo>
                  <a:cubicBezTo>
                    <a:pt x="1418865" y="122616"/>
                    <a:pt x="1386051" y="155430"/>
                    <a:pt x="1345573" y="155430"/>
                  </a:cubicBezTo>
                  <a:lnTo>
                    <a:pt x="73291" y="155430"/>
                  </a:lnTo>
                  <a:cubicBezTo>
                    <a:pt x="32814" y="155430"/>
                    <a:pt x="0" y="122616"/>
                    <a:pt x="0" y="82139"/>
                  </a:cubicBezTo>
                  <a:lnTo>
                    <a:pt x="0" y="73291"/>
                  </a:lnTo>
                  <a:cubicBezTo>
                    <a:pt x="0" y="32814"/>
                    <a:pt x="32814" y="0"/>
                    <a:pt x="73291" y="0"/>
                  </a:cubicBezTo>
                  <a:close/>
                </a:path>
              </a:pathLst>
            </a:custGeom>
            <a:solidFill>
              <a:srgbClr val="F1C636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38100"/>
              <a:ext cx="1418865" cy="1173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00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5594374" y="9112451"/>
            <a:ext cx="5387252" cy="590148"/>
            <a:chOff x="0" y="0"/>
            <a:chExt cx="1418865" cy="15543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418865" cy="155430"/>
            </a:xfrm>
            <a:custGeom>
              <a:avLst/>
              <a:gdLst/>
              <a:ahLst/>
              <a:cxnLst/>
              <a:rect l="l" t="t" r="r" b="b"/>
              <a:pathLst>
                <a:path w="1418865" h="155430">
                  <a:moveTo>
                    <a:pt x="73291" y="0"/>
                  </a:moveTo>
                  <a:lnTo>
                    <a:pt x="1345573" y="0"/>
                  </a:lnTo>
                  <a:cubicBezTo>
                    <a:pt x="1386051" y="0"/>
                    <a:pt x="1418865" y="32814"/>
                    <a:pt x="1418865" y="73291"/>
                  </a:cubicBezTo>
                  <a:lnTo>
                    <a:pt x="1418865" y="82139"/>
                  </a:lnTo>
                  <a:cubicBezTo>
                    <a:pt x="1418865" y="122616"/>
                    <a:pt x="1386051" y="155430"/>
                    <a:pt x="1345573" y="155430"/>
                  </a:cubicBezTo>
                  <a:lnTo>
                    <a:pt x="73291" y="155430"/>
                  </a:lnTo>
                  <a:cubicBezTo>
                    <a:pt x="32814" y="155430"/>
                    <a:pt x="0" y="122616"/>
                    <a:pt x="0" y="82139"/>
                  </a:cubicBezTo>
                  <a:lnTo>
                    <a:pt x="0" y="73291"/>
                  </a:lnTo>
                  <a:cubicBezTo>
                    <a:pt x="0" y="32814"/>
                    <a:pt x="32814" y="0"/>
                    <a:pt x="73291" y="0"/>
                  </a:cubicBezTo>
                  <a:close/>
                </a:path>
              </a:pathLst>
            </a:custGeom>
            <a:solidFill>
              <a:srgbClr val="E8EBF4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38100"/>
              <a:ext cx="1418865" cy="1173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00"/>
                </a:lnSpc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15905695" y="9296400"/>
            <a:ext cx="2008858" cy="2693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000"/>
              </a:lnSpc>
              <a:spcBef>
                <a:spcPct val="0"/>
              </a:spcBef>
            </a:pPr>
            <a:r>
              <a:rPr lang="en-US" sz="2000" dirty="0">
                <a:solidFill>
                  <a:srgbClr val="2D3E70"/>
                </a:solidFill>
                <a:latin typeface="Banburi Bold"/>
              </a:rPr>
              <a:t>Halaman 06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917781" y="2411139"/>
            <a:ext cx="14504948" cy="8976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14350" lvl="0" indent="-514350" algn="l">
              <a:lnSpc>
                <a:spcPts val="3510"/>
              </a:lnSpc>
              <a:buFont typeface="+mj-lt"/>
              <a:buAutoNum type="arabicPeriod" startAt="2"/>
            </a:pPr>
            <a:r>
              <a:rPr lang="en-US" sz="2700" dirty="0">
                <a:solidFill>
                  <a:srgbClr val="2D3E70"/>
                </a:solidFill>
                <a:latin typeface="Banburi"/>
              </a:rPr>
              <a:t>Data Flow Diagram</a:t>
            </a:r>
          </a:p>
          <a:p>
            <a:pPr lvl="0" algn="l">
              <a:lnSpc>
                <a:spcPts val="3510"/>
              </a:lnSpc>
            </a:pPr>
            <a:r>
              <a:rPr lang="en-US" sz="2700" dirty="0">
                <a:solidFill>
                  <a:srgbClr val="2D3E70"/>
                </a:solidFill>
                <a:latin typeface="Banburi"/>
              </a:rPr>
              <a:t> </a:t>
            </a:r>
            <a:r>
              <a:rPr lang="en-US" sz="2700" dirty="0" err="1">
                <a:solidFill>
                  <a:srgbClr val="2D3E70"/>
                </a:solidFill>
                <a:latin typeface="Banburi"/>
              </a:rPr>
              <a:t>Berisikan</a:t>
            </a:r>
            <a:r>
              <a:rPr lang="en-US" sz="2700" dirty="0">
                <a:solidFill>
                  <a:srgbClr val="2D3E70"/>
                </a:solidFill>
                <a:latin typeface="Banburi"/>
              </a:rPr>
              <a:t> </a:t>
            </a:r>
            <a:r>
              <a:rPr lang="en-US" sz="2700" dirty="0" err="1">
                <a:solidFill>
                  <a:srgbClr val="2D3E70"/>
                </a:solidFill>
                <a:latin typeface="Banburi"/>
              </a:rPr>
              <a:t>Informasi</a:t>
            </a:r>
            <a:r>
              <a:rPr lang="en-US" sz="2700" dirty="0">
                <a:solidFill>
                  <a:srgbClr val="2D3E70"/>
                </a:solidFill>
                <a:latin typeface="Banburi"/>
              </a:rPr>
              <a:t> </a:t>
            </a:r>
            <a:r>
              <a:rPr lang="en-US" sz="2700" dirty="0" err="1">
                <a:solidFill>
                  <a:srgbClr val="2D3E70"/>
                </a:solidFill>
                <a:latin typeface="Banburi"/>
              </a:rPr>
              <a:t>alur</a:t>
            </a:r>
            <a:r>
              <a:rPr lang="en-US" sz="2700" dirty="0">
                <a:solidFill>
                  <a:srgbClr val="2D3E70"/>
                </a:solidFill>
                <a:latin typeface="Banburi"/>
              </a:rPr>
              <a:t> </a:t>
            </a:r>
            <a:r>
              <a:rPr lang="en-US" sz="2700" dirty="0" err="1">
                <a:solidFill>
                  <a:srgbClr val="2D3E70"/>
                </a:solidFill>
                <a:latin typeface="Banburi"/>
              </a:rPr>
              <a:t>kerja</a:t>
            </a:r>
            <a:r>
              <a:rPr lang="en-US" sz="2700" dirty="0">
                <a:solidFill>
                  <a:srgbClr val="2D3E70"/>
                </a:solidFill>
                <a:latin typeface="Banburi"/>
              </a:rPr>
              <a:t> system </a:t>
            </a:r>
            <a:r>
              <a:rPr lang="en-US" sz="2700" dirty="0" err="1">
                <a:solidFill>
                  <a:srgbClr val="2D3E70"/>
                </a:solidFill>
                <a:latin typeface="Banburi"/>
              </a:rPr>
              <a:t>dalam</a:t>
            </a:r>
            <a:r>
              <a:rPr lang="en-US" sz="2700" dirty="0">
                <a:solidFill>
                  <a:srgbClr val="2D3E70"/>
                </a:solidFill>
                <a:latin typeface="Banburi"/>
              </a:rPr>
              <a:t> </a:t>
            </a:r>
            <a:r>
              <a:rPr lang="en-US" sz="2700" dirty="0" err="1">
                <a:solidFill>
                  <a:srgbClr val="2D3E70"/>
                </a:solidFill>
                <a:latin typeface="Banburi"/>
              </a:rPr>
              <a:t>pemrosesan</a:t>
            </a:r>
            <a:r>
              <a:rPr lang="en-US" sz="2700" dirty="0">
                <a:solidFill>
                  <a:srgbClr val="2D3E70"/>
                </a:solidFill>
                <a:latin typeface="Banburi"/>
              </a:rPr>
              <a:t> data</a:t>
            </a:r>
          </a:p>
        </p:txBody>
      </p:sp>
      <p:sp>
        <p:nvSpPr>
          <p:cNvPr id="26" name="Freeform 26"/>
          <p:cNvSpPr/>
          <p:nvPr/>
        </p:nvSpPr>
        <p:spPr>
          <a:xfrm>
            <a:off x="16571145" y="4392605"/>
            <a:ext cx="688155" cy="2293851"/>
          </a:xfrm>
          <a:custGeom>
            <a:avLst/>
            <a:gdLst/>
            <a:ahLst/>
            <a:cxnLst/>
            <a:rect l="l" t="t" r="r" b="b"/>
            <a:pathLst>
              <a:path w="688155" h="2293851">
                <a:moveTo>
                  <a:pt x="0" y="0"/>
                </a:moveTo>
                <a:lnTo>
                  <a:pt x="688155" y="0"/>
                </a:lnTo>
                <a:lnTo>
                  <a:pt x="688155" y="2293851"/>
                </a:lnTo>
                <a:lnTo>
                  <a:pt x="0" y="229385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F0D8DC80-FBDD-CE72-5042-E4F74AD3242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183688" y="3534281"/>
            <a:ext cx="11977748" cy="632071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8" name="TextBox 12">
            <a:extLst>
              <a:ext uri="{FF2B5EF4-FFF2-40B4-BE49-F238E27FC236}">
                <a16:creationId xmlns:a16="http://schemas.microsoft.com/office/drawing/2014/main" id="{F1867ECA-623E-2DAC-ECBD-EDE3228C3774}"/>
              </a:ext>
            </a:extLst>
          </p:cNvPr>
          <p:cNvSpPr txBox="1"/>
          <p:nvPr/>
        </p:nvSpPr>
        <p:spPr>
          <a:xfrm>
            <a:off x="520574" y="788756"/>
            <a:ext cx="4894387" cy="2693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000"/>
              </a:lnSpc>
              <a:spcBef>
                <a:spcPct val="0"/>
              </a:spcBef>
            </a:pPr>
            <a:r>
              <a:rPr lang="en-US" sz="2000" dirty="0">
                <a:solidFill>
                  <a:srgbClr val="2D3E70"/>
                </a:solidFill>
                <a:latin typeface="Banburi Bold"/>
              </a:rPr>
              <a:t>Universitas </a:t>
            </a:r>
            <a:r>
              <a:rPr lang="en-US" sz="2000" dirty="0" err="1">
                <a:solidFill>
                  <a:srgbClr val="2D3E70"/>
                </a:solidFill>
                <a:latin typeface="Banburi Bold"/>
              </a:rPr>
              <a:t>Binaniaga</a:t>
            </a:r>
            <a:r>
              <a:rPr lang="en-US" sz="2000" dirty="0">
                <a:solidFill>
                  <a:srgbClr val="2D3E70"/>
                </a:solidFill>
                <a:latin typeface="Banburi Bold"/>
              </a:rPr>
              <a:t> Indonesia</a:t>
            </a:r>
          </a:p>
        </p:txBody>
      </p:sp>
    </p:spTree>
    <p:extLst>
      <p:ext uri="{BB962C8B-B14F-4D97-AF65-F5344CB8AC3E}">
        <p14:creationId xmlns:p14="http://schemas.microsoft.com/office/powerpoint/2010/main" val="181931378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advTm="0">
        <p159:morph option="byObject"/>
      </p:transition>
    </mc:Choice>
    <mc:Fallback>
      <p:transition advTm="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925" b="-9925"/>
            </a:stretch>
          </a:blipFill>
        </p:spPr>
      </p:sp>
      <p:sp>
        <p:nvSpPr>
          <p:cNvPr id="3" name="Freeform 3"/>
          <p:cNvSpPr/>
          <p:nvPr/>
        </p:nvSpPr>
        <p:spPr>
          <a:xfrm flipH="1" flipV="1">
            <a:off x="-2114733" y="-1721461"/>
            <a:ext cx="9329683" cy="4571545"/>
          </a:xfrm>
          <a:custGeom>
            <a:avLst/>
            <a:gdLst/>
            <a:ahLst/>
            <a:cxnLst/>
            <a:rect l="l" t="t" r="r" b="b"/>
            <a:pathLst>
              <a:path w="9329683" h="4571545">
                <a:moveTo>
                  <a:pt x="9329682" y="4571545"/>
                </a:moveTo>
                <a:lnTo>
                  <a:pt x="0" y="4571545"/>
                </a:lnTo>
                <a:lnTo>
                  <a:pt x="0" y="0"/>
                </a:lnTo>
                <a:lnTo>
                  <a:pt x="9329682" y="0"/>
                </a:lnTo>
                <a:lnTo>
                  <a:pt x="9329682" y="4571545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Freeform 4"/>
          <p:cNvSpPr/>
          <p:nvPr/>
        </p:nvSpPr>
        <p:spPr>
          <a:xfrm>
            <a:off x="7892029" y="2519220"/>
            <a:ext cx="492788" cy="492788"/>
          </a:xfrm>
          <a:custGeom>
            <a:avLst/>
            <a:gdLst/>
            <a:ahLst/>
            <a:cxnLst/>
            <a:rect l="l" t="t" r="r" b="b"/>
            <a:pathLst>
              <a:path w="492788" h="492788">
                <a:moveTo>
                  <a:pt x="0" y="0"/>
                </a:moveTo>
                <a:lnTo>
                  <a:pt x="492789" y="0"/>
                </a:lnTo>
                <a:lnTo>
                  <a:pt x="492789" y="492789"/>
                </a:lnTo>
                <a:lnTo>
                  <a:pt x="0" y="49278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5" name="TextBox 5"/>
          <p:cNvSpPr txBox="1"/>
          <p:nvPr/>
        </p:nvSpPr>
        <p:spPr>
          <a:xfrm>
            <a:off x="10149577" y="768349"/>
            <a:ext cx="7109723" cy="2693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000"/>
              </a:lnSpc>
              <a:spcBef>
                <a:spcPct val="0"/>
              </a:spcBef>
            </a:pPr>
            <a:r>
              <a:rPr lang="en-US" sz="2000" dirty="0">
                <a:solidFill>
                  <a:srgbClr val="2D3E70"/>
                </a:solidFill>
                <a:latin typeface="Banburi Bold"/>
              </a:rPr>
              <a:t>Teknik </a:t>
            </a:r>
            <a:r>
              <a:rPr lang="en-US" sz="2000" dirty="0" err="1">
                <a:solidFill>
                  <a:srgbClr val="2D3E70"/>
                </a:solidFill>
                <a:latin typeface="Banburi Bold"/>
              </a:rPr>
              <a:t>Informatika</a:t>
            </a:r>
            <a:endParaRPr lang="en-US" sz="2000" dirty="0">
              <a:solidFill>
                <a:srgbClr val="2D3E70"/>
              </a:solidFill>
              <a:latin typeface="Banburi Bold"/>
            </a:endParaRPr>
          </a:p>
        </p:txBody>
      </p:sp>
      <p:sp>
        <p:nvSpPr>
          <p:cNvPr id="6" name="Freeform 6"/>
          <p:cNvSpPr/>
          <p:nvPr/>
        </p:nvSpPr>
        <p:spPr>
          <a:xfrm rot="599813">
            <a:off x="11247990" y="6477022"/>
            <a:ext cx="10311063" cy="8145740"/>
          </a:xfrm>
          <a:custGeom>
            <a:avLst/>
            <a:gdLst/>
            <a:ahLst/>
            <a:cxnLst/>
            <a:rect l="l" t="t" r="r" b="b"/>
            <a:pathLst>
              <a:path w="10311063" h="8145740">
                <a:moveTo>
                  <a:pt x="0" y="0"/>
                </a:moveTo>
                <a:lnTo>
                  <a:pt x="10311063" y="0"/>
                </a:lnTo>
                <a:lnTo>
                  <a:pt x="10311063" y="8145740"/>
                </a:lnTo>
                <a:lnTo>
                  <a:pt x="0" y="814574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7" name="Freeform 7"/>
          <p:cNvSpPr/>
          <p:nvPr/>
        </p:nvSpPr>
        <p:spPr>
          <a:xfrm>
            <a:off x="6071159" y="8447753"/>
            <a:ext cx="427267" cy="411069"/>
          </a:xfrm>
          <a:custGeom>
            <a:avLst/>
            <a:gdLst/>
            <a:ahLst/>
            <a:cxnLst/>
            <a:rect l="l" t="t" r="r" b="b"/>
            <a:pathLst>
              <a:path w="427267" h="411069">
                <a:moveTo>
                  <a:pt x="0" y="0"/>
                </a:moveTo>
                <a:lnTo>
                  <a:pt x="427267" y="0"/>
                </a:lnTo>
                <a:lnTo>
                  <a:pt x="427267" y="411069"/>
                </a:lnTo>
                <a:lnTo>
                  <a:pt x="0" y="41106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r="-234639"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-651290" y="736801"/>
            <a:ext cx="5387252" cy="590148"/>
            <a:chOff x="0" y="0"/>
            <a:chExt cx="1418865" cy="15543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418865" cy="155430"/>
            </a:xfrm>
            <a:custGeom>
              <a:avLst/>
              <a:gdLst/>
              <a:ahLst/>
              <a:cxnLst/>
              <a:rect l="l" t="t" r="r" b="b"/>
              <a:pathLst>
                <a:path w="1418865" h="155430">
                  <a:moveTo>
                    <a:pt x="73291" y="0"/>
                  </a:moveTo>
                  <a:lnTo>
                    <a:pt x="1345573" y="0"/>
                  </a:lnTo>
                  <a:cubicBezTo>
                    <a:pt x="1386051" y="0"/>
                    <a:pt x="1418865" y="32814"/>
                    <a:pt x="1418865" y="73291"/>
                  </a:cubicBezTo>
                  <a:lnTo>
                    <a:pt x="1418865" y="82139"/>
                  </a:lnTo>
                  <a:cubicBezTo>
                    <a:pt x="1418865" y="122616"/>
                    <a:pt x="1386051" y="155430"/>
                    <a:pt x="1345573" y="155430"/>
                  </a:cubicBezTo>
                  <a:lnTo>
                    <a:pt x="73291" y="155430"/>
                  </a:lnTo>
                  <a:cubicBezTo>
                    <a:pt x="32814" y="155430"/>
                    <a:pt x="0" y="122616"/>
                    <a:pt x="0" y="82139"/>
                  </a:cubicBezTo>
                  <a:lnTo>
                    <a:pt x="0" y="73291"/>
                  </a:lnTo>
                  <a:cubicBezTo>
                    <a:pt x="0" y="32814"/>
                    <a:pt x="32814" y="0"/>
                    <a:pt x="73291" y="0"/>
                  </a:cubicBezTo>
                  <a:close/>
                </a:path>
              </a:pathLst>
            </a:custGeom>
            <a:solidFill>
              <a:srgbClr val="F1C636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38100"/>
              <a:ext cx="1418865" cy="1173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0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-803690" y="584401"/>
            <a:ext cx="5387252" cy="590148"/>
            <a:chOff x="0" y="0"/>
            <a:chExt cx="1418865" cy="15543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418865" cy="155430"/>
            </a:xfrm>
            <a:custGeom>
              <a:avLst/>
              <a:gdLst/>
              <a:ahLst/>
              <a:cxnLst/>
              <a:rect l="l" t="t" r="r" b="b"/>
              <a:pathLst>
                <a:path w="1418865" h="155430">
                  <a:moveTo>
                    <a:pt x="73291" y="0"/>
                  </a:moveTo>
                  <a:lnTo>
                    <a:pt x="1345573" y="0"/>
                  </a:lnTo>
                  <a:cubicBezTo>
                    <a:pt x="1386051" y="0"/>
                    <a:pt x="1418865" y="32814"/>
                    <a:pt x="1418865" y="73291"/>
                  </a:cubicBezTo>
                  <a:lnTo>
                    <a:pt x="1418865" y="82139"/>
                  </a:lnTo>
                  <a:cubicBezTo>
                    <a:pt x="1418865" y="122616"/>
                    <a:pt x="1386051" y="155430"/>
                    <a:pt x="1345573" y="155430"/>
                  </a:cubicBezTo>
                  <a:lnTo>
                    <a:pt x="73291" y="155430"/>
                  </a:lnTo>
                  <a:cubicBezTo>
                    <a:pt x="32814" y="155430"/>
                    <a:pt x="0" y="122616"/>
                    <a:pt x="0" y="82139"/>
                  </a:cubicBezTo>
                  <a:lnTo>
                    <a:pt x="0" y="73291"/>
                  </a:lnTo>
                  <a:cubicBezTo>
                    <a:pt x="0" y="32814"/>
                    <a:pt x="32814" y="0"/>
                    <a:pt x="73291" y="0"/>
                  </a:cubicBezTo>
                  <a:close/>
                </a:path>
              </a:pathLst>
            </a:custGeom>
            <a:solidFill>
              <a:srgbClr val="E8EBF4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38100"/>
              <a:ext cx="1418865" cy="1173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00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5746774" y="9264851"/>
            <a:ext cx="5387252" cy="590148"/>
            <a:chOff x="0" y="0"/>
            <a:chExt cx="1418865" cy="15543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418865" cy="155430"/>
            </a:xfrm>
            <a:custGeom>
              <a:avLst/>
              <a:gdLst/>
              <a:ahLst/>
              <a:cxnLst/>
              <a:rect l="l" t="t" r="r" b="b"/>
              <a:pathLst>
                <a:path w="1418865" h="155430">
                  <a:moveTo>
                    <a:pt x="73291" y="0"/>
                  </a:moveTo>
                  <a:lnTo>
                    <a:pt x="1345573" y="0"/>
                  </a:lnTo>
                  <a:cubicBezTo>
                    <a:pt x="1386051" y="0"/>
                    <a:pt x="1418865" y="32814"/>
                    <a:pt x="1418865" y="73291"/>
                  </a:cubicBezTo>
                  <a:lnTo>
                    <a:pt x="1418865" y="82139"/>
                  </a:lnTo>
                  <a:cubicBezTo>
                    <a:pt x="1418865" y="122616"/>
                    <a:pt x="1386051" y="155430"/>
                    <a:pt x="1345573" y="155430"/>
                  </a:cubicBezTo>
                  <a:lnTo>
                    <a:pt x="73291" y="155430"/>
                  </a:lnTo>
                  <a:cubicBezTo>
                    <a:pt x="32814" y="155430"/>
                    <a:pt x="0" y="122616"/>
                    <a:pt x="0" y="82139"/>
                  </a:cubicBezTo>
                  <a:lnTo>
                    <a:pt x="0" y="73291"/>
                  </a:lnTo>
                  <a:cubicBezTo>
                    <a:pt x="0" y="32814"/>
                    <a:pt x="32814" y="0"/>
                    <a:pt x="73291" y="0"/>
                  </a:cubicBezTo>
                  <a:close/>
                </a:path>
              </a:pathLst>
            </a:custGeom>
            <a:solidFill>
              <a:srgbClr val="F1C636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38100"/>
              <a:ext cx="1418865" cy="1173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00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5594374" y="9112451"/>
            <a:ext cx="5387252" cy="590148"/>
            <a:chOff x="0" y="0"/>
            <a:chExt cx="1418865" cy="15543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418865" cy="155430"/>
            </a:xfrm>
            <a:custGeom>
              <a:avLst/>
              <a:gdLst/>
              <a:ahLst/>
              <a:cxnLst/>
              <a:rect l="l" t="t" r="r" b="b"/>
              <a:pathLst>
                <a:path w="1418865" h="155430">
                  <a:moveTo>
                    <a:pt x="73291" y="0"/>
                  </a:moveTo>
                  <a:lnTo>
                    <a:pt x="1345573" y="0"/>
                  </a:lnTo>
                  <a:cubicBezTo>
                    <a:pt x="1386051" y="0"/>
                    <a:pt x="1418865" y="32814"/>
                    <a:pt x="1418865" y="73291"/>
                  </a:cubicBezTo>
                  <a:lnTo>
                    <a:pt x="1418865" y="82139"/>
                  </a:lnTo>
                  <a:cubicBezTo>
                    <a:pt x="1418865" y="122616"/>
                    <a:pt x="1386051" y="155430"/>
                    <a:pt x="1345573" y="155430"/>
                  </a:cubicBezTo>
                  <a:lnTo>
                    <a:pt x="73291" y="155430"/>
                  </a:lnTo>
                  <a:cubicBezTo>
                    <a:pt x="32814" y="155430"/>
                    <a:pt x="0" y="122616"/>
                    <a:pt x="0" y="82139"/>
                  </a:cubicBezTo>
                  <a:lnTo>
                    <a:pt x="0" y="73291"/>
                  </a:lnTo>
                  <a:cubicBezTo>
                    <a:pt x="0" y="32814"/>
                    <a:pt x="32814" y="0"/>
                    <a:pt x="73291" y="0"/>
                  </a:cubicBezTo>
                  <a:close/>
                </a:path>
              </a:pathLst>
            </a:custGeom>
            <a:solidFill>
              <a:srgbClr val="E8EBF4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38100"/>
              <a:ext cx="1418865" cy="1173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00"/>
                </a:lnSpc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15905695" y="9296400"/>
            <a:ext cx="2008858" cy="2693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000"/>
              </a:lnSpc>
              <a:spcBef>
                <a:spcPct val="0"/>
              </a:spcBef>
            </a:pPr>
            <a:r>
              <a:rPr lang="en-US" sz="2000" dirty="0">
                <a:solidFill>
                  <a:srgbClr val="2D3E70"/>
                </a:solidFill>
                <a:latin typeface="Banburi Bold"/>
              </a:rPr>
              <a:t>Halaman 07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969663" y="2233652"/>
            <a:ext cx="14504948" cy="8976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14350" lvl="0" indent="-514350" algn="l">
              <a:lnSpc>
                <a:spcPts val="3510"/>
              </a:lnSpc>
              <a:buFont typeface="+mj-lt"/>
              <a:buAutoNum type="arabicPeriod" startAt="3"/>
            </a:pPr>
            <a:r>
              <a:rPr lang="en-US" sz="2400" dirty="0">
                <a:solidFill>
                  <a:srgbClr val="2D3E70"/>
                </a:solidFill>
                <a:latin typeface="Banburi"/>
              </a:rPr>
              <a:t>ERD (Entity Relationship Diagram)</a:t>
            </a:r>
          </a:p>
          <a:p>
            <a:pPr lvl="0" algn="l">
              <a:lnSpc>
                <a:spcPts val="3510"/>
              </a:lnSpc>
            </a:pPr>
            <a:r>
              <a:rPr lang="en-US" sz="2400" dirty="0" err="1">
                <a:solidFill>
                  <a:srgbClr val="2D3E70"/>
                </a:solidFill>
                <a:latin typeface="Banburi"/>
              </a:rPr>
              <a:t>Menggambarkan</a:t>
            </a:r>
            <a:r>
              <a:rPr lang="en-US" sz="2400" dirty="0">
                <a:solidFill>
                  <a:srgbClr val="2D3E70"/>
                </a:solidFill>
                <a:latin typeface="Banburi"/>
              </a:rPr>
              <a:t> </a:t>
            </a:r>
            <a:r>
              <a:rPr lang="en-US" sz="2400" dirty="0" err="1">
                <a:solidFill>
                  <a:srgbClr val="2D3E70"/>
                </a:solidFill>
                <a:latin typeface="Banburi"/>
              </a:rPr>
              <a:t>hubungan</a:t>
            </a:r>
            <a:r>
              <a:rPr lang="en-US" sz="2400" dirty="0">
                <a:solidFill>
                  <a:srgbClr val="2D3E70"/>
                </a:solidFill>
                <a:latin typeface="Banburi"/>
              </a:rPr>
              <a:t> </a:t>
            </a:r>
            <a:r>
              <a:rPr lang="en-US" sz="2400" dirty="0" err="1">
                <a:solidFill>
                  <a:srgbClr val="2D3E70"/>
                </a:solidFill>
                <a:latin typeface="Banburi"/>
              </a:rPr>
              <a:t>antar</a:t>
            </a:r>
            <a:r>
              <a:rPr lang="en-US" sz="2400" dirty="0">
                <a:solidFill>
                  <a:srgbClr val="2D3E70"/>
                </a:solidFill>
                <a:latin typeface="Banburi"/>
              </a:rPr>
              <a:t> </a:t>
            </a:r>
            <a:r>
              <a:rPr lang="en-US" sz="2400" dirty="0" err="1">
                <a:solidFill>
                  <a:srgbClr val="2D3E70"/>
                </a:solidFill>
                <a:latin typeface="Banburi"/>
              </a:rPr>
              <a:t>basisdata</a:t>
            </a:r>
            <a:r>
              <a:rPr lang="en-US" sz="2400" dirty="0">
                <a:solidFill>
                  <a:srgbClr val="2D3E70"/>
                </a:solidFill>
                <a:latin typeface="Banburi"/>
              </a:rPr>
              <a:t> </a:t>
            </a:r>
            <a:r>
              <a:rPr lang="en-US" sz="2400" dirty="0" err="1">
                <a:solidFill>
                  <a:srgbClr val="2D3E70"/>
                </a:solidFill>
                <a:latin typeface="Banburi"/>
              </a:rPr>
              <a:t>dengan</a:t>
            </a:r>
            <a:r>
              <a:rPr lang="en-US" sz="2400" dirty="0">
                <a:solidFill>
                  <a:srgbClr val="2D3E70"/>
                </a:solidFill>
                <a:latin typeface="Banburi"/>
              </a:rPr>
              <a:t> </a:t>
            </a:r>
            <a:r>
              <a:rPr lang="en-US" sz="2400" dirty="0" err="1">
                <a:solidFill>
                  <a:srgbClr val="2D3E70"/>
                </a:solidFill>
                <a:latin typeface="Banburi"/>
              </a:rPr>
              <a:t>menggunakan</a:t>
            </a:r>
            <a:r>
              <a:rPr lang="en-US" sz="2400" dirty="0">
                <a:solidFill>
                  <a:srgbClr val="2D3E70"/>
                </a:solidFill>
                <a:latin typeface="Banburi"/>
              </a:rPr>
              <a:t> </a:t>
            </a:r>
            <a:r>
              <a:rPr lang="en-US" sz="2400" dirty="0" err="1">
                <a:solidFill>
                  <a:srgbClr val="2D3E70"/>
                </a:solidFill>
                <a:latin typeface="Banburi"/>
              </a:rPr>
              <a:t>tabel</a:t>
            </a:r>
            <a:endParaRPr lang="en-US" sz="2400" dirty="0">
              <a:solidFill>
                <a:srgbClr val="2D3E70"/>
              </a:solidFill>
              <a:latin typeface="Banburi"/>
            </a:endParaRPr>
          </a:p>
        </p:txBody>
      </p:sp>
      <p:sp>
        <p:nvSpPr>
          <p:cNvPr id="26" name="Freeform 26"/>
          <p:cNvSpPr/>
          <p:nvPr/>
        </p:nvSpPr>
        <p:spPr>
          <a:xfrm>
            <a:off x="16571145" y="4392605"/>
            <a:ext cx="688155" cy="2293851"/>
          </a:xfrm>
          <a:custGeom>
            <a:avLst/>
            <a:gdLst/>
            <a:ahLst/>
            <a:cxnLst/>
            <a:rect l="l" t="t" r="r" b="b"/>
            <a:pathLst>
              <a:path w="688155" h="2293851">
                <a:moveTo>
                  <a:pt x="0" y="0"/>
                </a:moveTo>
                <a:lnTo>
                  <a:pt x="688155" y="0"/>
                </a:lnTo>
                <a:lnTo>
                  <a:pt x="688155" y="2293851"/>
                </a:lnTo>
                <a:lnTo>
                  <a:pt x="0" y="229385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0A31F859-F6F1-D695-0892-EDFFA46988A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134120" y="3319236"/>
            <a:ext cx="12084770" cy="662814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8" name="TextBox 12">
            <a:extLst>
              <a:ext uri="{FF2B5EF4-FFF2-40B4-BE49-F238E27FC236}">
                <a16:creationId xmlns:a16="http://schemas.microsoft.com/office/drawing/2014/main" id="{68E715F0-BD26-6C68-F3FE-CAA6249BEA98}"/>
              </a:ext>
            </a:extLst>
          </p:cNvPr>
          <p:cNvSpPr txBox="1"/>
          <p:nvPr/>
        </p:nvSpPr>
        <p:spPr>
          <a:xfrm>
            <a:off x="520574" y="788756"/>
            <a:ext cx="4894387" cy="2693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000"/>
              </a:lnSpc>
              <a:spcBef>
                <a:spcPct val="0"/>
              </a:spcBef>
            </a:pPr>
            <a:r>
              <a:rPr lang="en-US" sz="2000" dirty="0">
                <a:solidFill>
                  <a:srgbClr val="2D3E70"/>
                </a:solidFill>
                <a:latin typeface="Banburi Bold"/>
              </a:rPr>
              <a:t>Universitas </a:t>
            </a:r>
            <a:r>
              <a:rPr lang="en-US" sz="2000" dirty="0" err="1">
                <a:solidFill>
                  <a:srgbClr val="2D3E70"/>
                </a:solidFill>
                <a:latin typeface="Banburi Bold"/>
              </a:rPr>
              <a:t>Binaniaga</a:t>
            </a:r>
            <a:r>
              <a:rPr lang="en-US" sz="2000" dirty="0">
                <a:solidFill>
                  <a:srgbClr val="2D3E70"/>
                </a:solidFill>
                <a:latin typeface="Banburi Bold"/>
              </a:rPr>
              <a:t> Indonesia</a:t>
            </a:r>
          </a:p>
        </p:txBody>
      </p:sp>
    </p:spTree>
    <p:extLst>
      <p:ext uri="{BB962C8B-B14F-4D97-AF65-F5344CB8AC3E}">
        <p14:creationId xmlns:p14="http://schemas.microsoft.com/office/powerpoint/2010/main" val="55049012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advTm="0">
        <p159:morph option="byObject"/>
      </p:transition>
    </mc:Choice>
    <mc:Fallback>
      <p:transition advTm="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925" b="-9925"/>
            </a:stretch>
          </a:blipFill>
        </p:spPr>
      </p:sp>
      <p:sp>
        <p:nvSpPr>
          <p:cNvPr id="3" name="Freeform 3"/>
          <p:cNvSpPr/>
          <p:nvPr/>
        </p:nvSpPr>
        <p:spPr>
          <a:xfrm flipH="1" flipV="1">
            <a:off x="-2114733" y="-1721461"/>
            <a:ext cx="9329683" cy="4571545"/>
          </a:xfrm>
          <a:custGeom>
            <a:avLst/>
            <a:gdLst/>
            <a:ahLst/>
            <a:cxnLst/>
            <a:rect l="l" t="t" r="r" b="b"/>
            <a:pathLst>
              <a:path w="9329683" h="4571545">
                <a:moveTo>
                  <a:pt x="9329682" y="4571545"/>
                </a:moveTo>
                <a:lnTo>
                  <a:pt x="0" y="4571545"/>
                </a:lnTo>
                <a:lnTo>
                  <a:pt x="0" y="0"/>
                </a:lnTo>
                <a:lnTo>
                  <a:pt x="9329682" y="0"/>
                </a:lnTo>
                <a:lnTo>
                  <a:pt x="9329682" y="4571545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Freeform 4"/>
          <p:cNvSpPr/>
          <p:nvPr/>
        </p:nvSpPr>
        <p:spPr>
          <a:xfrm>
            <a:off x="7645635" y="1564902"/>
            <a:ext cx="492788" cy="492788"/>
          </a:xfrm>
          <a:custGeom>
            <a:avLst/>
            <a:gdLst/>
            <a:ahLst/>
            <a:cxnLst/>
            <a:rect l="l" t="t" r="r" b="b"/>
            <a:pathLst>
              <a:path w="492788" h="492788">
                <a:moveTo>
                  <a:pt x="0" y="0"/>
                </a:moveTo>
                <a:lnTo>
                  <a:pt x="492788" y="0"/>
                </a:lnTo>
                <a:lnTo>
                  <a:pt x="492788" y="492788"/>
                </a:lnTo>
                <a:lnTo>
                  <a:pt x="0" y="49278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5" name="TextBox 5"/>
          <p:cNvSpPr txBox="1"/>
          <p:nvPr/>
        </p:nvSpPr>
        <p:spPr>
          <a:xfrm>
            <a:off x="10633743" y="303960"/>
            <a:ext cx="7109723" cy="2693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000"/>
              </a:lnSpc>
              <a:spcBef>
                <a:spcPct val="0"/>
              </a:spcBef>
            </a:pPr>
            <a:r>
              <a:rPr lang="en-US" sz="2000" dirty="0">
                <a:solidFill>
                  <a:srgbClr val="2D3E70"/>
                </a:solidFill>
                <a:latin typeface="Banburi Bold"/>
              </a:rPr>
              <a:t>Teknik </a:t>
            </a:r>
            <a:r>
              <a:rPr lang="en-US" sz="2000" dirty="0" err="1">
                <a:solidFill>
                  <a:srgbClr val="2D3E70"/>
                </a:solidFill>
                <a:latin typeface="Banburi Bold"/>
              </a:rPr>
              <a:t>Informatika</a:t>
            </a:r>
            <a:endParaRPr lang="en-US" sz="2000" dirty="0">
              <a:solidFill>
                <a:srgbClr val="2D3E70"/>
              </a:solidFill>
              <a:latin typeface="Banburi Bold"/>
            </a:endParaRPr>
          </a:p>
        </p:txBody>
      </p:sp>
      <p:sp>
        <p:nvSpPr>
          <p:cNvPr id="6" name="Freeform 6"/>
          <p:cNvSpPr/>
          <p:nvPr/>
        </p:nvSpPr>
        <p:spPr>
          <a:xfrm rot="599813">
            <a:off x="11247990" y="6477022"/>
            <a:ext cx="10311063" cy="8145740"/>
          </a:xfrm>
          <a:custGeom>
            <a:avLst/>
            <a:gdLst/>
            <a:ahLst/>
            <a:cxnLst/>
            <a:rect l="l" t="t" r="r" b="b"/>
            <a:pathLst>
              <a:path w="10311063" h="8145740">
                <a:moveTo>
                  <a:pt x="0" y="0"/>
                </a:moveTo>
                <a:lnTo>
                  <a:pt x="10311063" y="0"/>
                </a:lnTo>
                <a:lnTo>
                  <a:pt x="10311063" y="8145740"/>
                </a:lnTo>
                <a:lnTo>
                  <a:pt x="0" y="814574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7" name="Freeform 7"/>
          <p:cNvSpPr/>
          <p:nvPr/>
        </p:nvSpPr>
        <p:spPr>
          <a:xfrm>
            <a:off x="5923087" y="8422197"/>
            <a:ext cx="427267" cy="411069"/>
          </a:xfrm>
          <a:custGeom>
            <a:avLst/>
            <a:gdLst/>
            <a:ahLst/>
            <a:cxnLst/>
            <a:rect l="l" t="t" r="r" b="b"/>
            <a:pathLst>
              <a:path w="427267" h="411069">
                <a:moveTo>
                  <a:pt x="0" y="0"/>
                </a:moveTo>
                <a:lnTo>
                  <a:pt x="427267" y="0"/>
                </a:lnTo>
                <a:lnTo>
                  <a:pt x="427267" y="411069"/>
                </a:lnTo>
                <a:lnTo>
                  <a:pt x="0" y="41106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r="-234639"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-651290" y="736801"/>
            <a:ext cx="5387252" cy="590148"/>
            <a:chOff x="0" y="0"/>
            <a:chExt cx="1418865" cy="15543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418865" cy="155430"/>
            </a:xfrm>
            <a:custGeom>
              <a:avLst/>
              <a:gdLst/>
              <a:ahLst/>
              <a:cxnLst/>
              <a:rect l="l" t="t" r="r" b="b"/>
              <a:pathLst>
                <a:path w="1418865" h="155430">
                  <a:moveTo>
                    <a:pt x="73291" y="0"/>
                  </a:moveTo>
                  <a:lnTo>
                    <a:pt x="1345573" y="0"/>
                  </a:lnTo>
                  <a:cubicBezTo>
                    <a:pt x="1386051" y="0"/>
                    <a:pt x="1418865" y="32814"/>
                    <a:pt x="1418865" y="73291"/>
                  </a:cubicBezTo>
                  <a:lnTo>
                    <a:pt x="1418865" y="82139"/>
                  </a:lnTo>
                  <a:cubicBezTo>
                    <a:pt x="1418865" y="122616"/>
                    <a:pt x="1386051" y="155430"/>
                    <a:pt x="1345573" y="155430"/>
                  </a:cubicBezTo>
                  <a:lnTo>
                    <a:pt x="73291" y="155430"/>
                  </a:lnTo>
                  <a:cubicBezTo>
                    <a:pt x="32814" y="155430"/>
                    <a:pt x="0" y="122616"/>
                    <a:pt x="0" y="82139"/>
                  </a:cubicBezTo>
                  <a:lnTo>
                    <a:pt x="0" y="73291"/>
                  </a:lnTo>
                  <a:cubicBezTo>
                    <a:pt x="0" y="32814"/>
                    <a:pt x="32814" y="0"/>
                    <a:pt x="73291" y="0"/>
                  </a:cubicBezTo>
                  <a:close/>
                </a:path>
              </a:pathLst>
            </a:custGeom>
            <a:solidFill>
              <a:srgbClr val="F1C636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38100"/>
              <a:ext cx="1418865" cy="1173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0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-803690" y="584401"/>
            <a:ext cx="5387252" cy="590148"/>
            <a:chOff x="0" y="0"/>
            <a:chExt cx="1418865" cy="15543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418865" cy="155430"/>
            </a:xfrm>
            <a:custGeom>
              <a:avLst/>
              <a:gdLst/>
              <a:ahLst/>
              <a:cxnLst/>
              <a:rect l="l" t="t" r="r" b="b"/>
              <a:pathLst>
                <a:path w="1418865" h="155430">
                  <a:moveTo>
                    <a:pt x="73291" y="0"/>
                  </a:moveTo>
                  <a:lnTo>
                    <a:pt x="1345573" y="0"/>
                  </a:lnTo>
                  <a:cubicBezTo>
                    <a:pt x="1386051" y="0"/>
                    <a:pt x="1418865" y="32814"/>
                    <a:pt x="1418865" y="73291"/>
                  </a:cubicBezTo>
                  <a:lnTo>
                    <a:pt x="1418865" y="82139"/>
                  </a:lnTo>
                  <a:cubicBezTo>
                    <a:pt x="1418865" y="122616"/>
                    <a:pt x="1386051" y="155430"/>
                    <a:pt x="1345573" y="155430"/>
                  </a:cubicBezTo>
                  <a:lnTo>
                    <a:pt x="73291" y="155430"/>
                  </a:lnTo>
                  <a:cubicBezTo>
                    <a:pt x="32814" y="155430"/>
                    <a:pt x="0" y="122616"/>
                    <a:pt x="0" y="82139"/>
                  </a:cubicBezTo>
                  <a:lnTo>
                    <a:pt x="0" y="73291"/>
                  </a:lnTo>
                  <a:cubicBezTo>
                    <a:pt x="0" y="32814"/>
                    <a:pt x="32814" y="0"/>
                    <a:pt x="73291" y="0"/>
                  </a:cubicBezTo>
                  <a:close/>
                </a:path>
              </a:pathLst>
            </a:custGeom>
            <a:solidFill>
              <a:srgbClr val="E8EBF4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38100"/>
              <a:ext cx="1418865" cy="1173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00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8638274" y="637489"/>
            <a:ext cx="9788271" cy="1038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8399"/>
              </a:lnSpc>
            </a:pPr>
            <a:r>
              <a:rPr lang="en-US" sz="6000" spc="139" dirty="0">
                <a:solidFill>
                  <a:srgbClr val="2D3E70"/>
                </a:solidFill>
                <a:latin typeface="Brasika"/>
              </a:rPr>
              <a:t>Hasil dan </a:t>
            </a:r>
            <a:r>
              <a:rPr lang="en-US" sz="6000" spc="139" dirty="0" err="1">
                <a:solidFill>
                  <a:srgbClr val="2D3E70"/>
                </a:solidFill>
                <a:latin typeface="Brasika"/>
              </a:rPr>
              <a:t>Pembahasan</a:t>
            </a:r>
            <a:endParaRPr lang="en-US" sz="6000" spc="139" dirty="0">
              <a:solidFill>
                <a:srgbClr val="2D3E70"/>
              </a:solidFill>
              <a:latin typeface="Brasika"/>
            </a:endParaRPr>
          </a:p>
        </p:txBody>
      </p:sp>
      <p:grpSp>
        <p:nvGrpSpPr>
          <p:cNvPr id="17" name="Group 17"/>
          <p:cNvGrpSpPr/>
          <p:nvPr/>
        </p:nvGrpSpPr>
        <p:grpSpPr>
          <a:xfrm>
            <a:off x="15746774" y="9264851"/>
            <a:ext cx="5387252" cy="590148"/>
            <a:chOff x="0" y="0"/>
            <a:chExt cx="1418865" cy="15543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418865" cy="155430"/>
            </a:xfrm>
            <a:custGeom>
              <a:avLst/>
              <a:gdLst/>
              <a:ahLst/>
              <a:cxnLst/>
              <a:rect l="l" t="t" r="r" b="b"/>
              <a:pathLst>
                <a:path w="1418865" h="155430">
                  <a:moveTo>
                    <a:pt x="73291" y="0"/>
                  </a:moveTo>
                  <a:lnTo>
                    <a:pt x="1345573" y="0"/>
                  </a:lnTo>
                  <a:cubicBezTo>
                    <a:pt x="1386051" y="0"/>
                    <a:pt x="1418865" y="32814"/>
                    <a:pt x="1418865" y="73291"/>
                  </a:cubicBezTo>
                  <a:lnTo>
                    <a:pt x="1418865" y="82139"/>
                  </a:lnTo>
                  <a:cubicBezTo>
                    <a:pt x="1418865" y="122616"/>
                    <a:pt x="1386051" y="155430"/>
                    <a:pt x="1345573" y="155430"/>
                  </a:cubicBezTo>
                  <a:lnTo>
                    <a:pt x="73291" y="155430"/>
                  </a:lnTo>
                  <a:cubicBezTo>
                    <a:pt x="32814" y="155430"/>
                    <a:pt x="0" y="122616"/>
                    <a:pt x="0" y="82139"/>
                  </a:cubicBezTo>
                  <a:lnTo>
                    <a:pt x="0" y="73291"/>
                  </a:lnTo>
                  <a:cubicBezTo>
                    <a:pt x="0" y="32814"/>
                    <a:pt x="32814" y="0"/>
                    <a:pt x="73291" y="0"/>
                  </a:cubicBezTo>
                  <a:close/>
                </a:path>
              </a:pathLst>
            </a:custGeom>
            <a:solidFill>
              <a:srgbClr val="F1C636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38100"/>
              <a:ext cx="1418865" cy="1173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00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5594374" y="9112451"/>
            <a:ext cx="5387252" cy="590148"/>
            <a:chOff x="0" y="0"/>
            <a:chExt cx="1418865" cy="15543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418865" cy="155430"/>
            </a:xfrm>
            <a:custGeom>
              <a:avLst/>
              <a:gdLst/>
              <a:ahLst/>
              <a:cxnLst/>
              <a:rect l="l" t="t" r="r" b="b"/>
              <a:pathLst>
                <a:path w="1418865" h="155430">
                  <a:moveTo>
                    <a:pt x="73291" y="0"/>
                  </a:moveTo>
                  <a:lnTo>
                    <a:pt x="1345573" y="0"/>
                  </a:lnTo>
                  <a:cubicBezTo>
                    <a:pt x="1386051" y="0"/>
                    <a:pt x="1418865" y="32814"/>
                    <a:pt x="1418865" y="73291"/>
                  </a:cubicBezTo>
                  <a:lnTo>
                    <a:pt x="1418865" y="82139"/>
                  </a:lnTo>
                  <a:cubicBezTo>
                    <a:pt x="1418865" y="122616"/>
                    <a:pt x="1386051" y="155430"/>
                    <a:pt x="1345573" y="155430"/>
                  </a:cubicBezTo>
                  <a:lnTo>
                    <a:pt x="73291" y="155430"/>
                  </a:lnTo>
                  <a:cubicBezTo>
                    <a:pt x="32814" y="155430"/>
                    <a:pt x="0" y="122616"/>
                    <a:pt x="0" y="82139"/>
                  </a:cubicBezTo>
                  <a:lnTo>
                    <a:pt x="0" y="73291"/>
                  </a:lnTo>
                  <a:cubicBezTo>
                    <a:pt x="0" y="32814"/>
                    <a:pt x="32814" y="0"/>
                    <a:pt x="73291" y="0"/>
                  </a:cubicBezTo>
                  <a:close/>
                </a:path>
              </a:pathLst>
            </a:custGeom>
            <a:solidFill>
              <a:srgbClr val="E8EBF4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38100"/>
              <a:ext cx="1418865" cy="1173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00"/>
                </a:lnSpc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15905695" y="9296400"/>
            <a:ext cx="2008858" cy="2693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000"/>
              </a:lnSpc>
              <a:spcBef>
                <a:spcPct val="0"/>
              </a:spcBef>
            </a:pPr>
            <a:r>
              <a:rPr lang="en-US" sz="2000" dirty="0">
                <a:solidFill>
                  <a:srgbClr val="2D3E70"/>
                </a:solidFill>
                <a:latin typeface="Banburi Bold"/>
              </a:rPr>
              <a:t>Halaman 08</a:t>
            </a:r>
          </a:p>
        </p:txBody>
      </p:sp>
      <p:sp>
        <p:nvSpPr>
          <p:cNvPr id="30" name="Freeform 30"/>
          <p:cNvSpPr/>
          <p:nvPr/>
        </p:nvSpPr>
        <p:spPr>
          <a:xfrm>
            <a:off x="16448555" y="3760238"/>
            <a:ext cx="1586057" cy="838628"/>
          </a:xfrm>
          <a:custGeom>
            <a:avLst/>
            <a:gdLst/>
            <a:ahLst/>
            <a:cxnLst/>
            <a:rect l="l" t="t" r="r" b="b"/>
            <a:pathLst>
              <a:path w="1586057" h="838628">
                <a:moveTo>
                  <a:pt x="0" y="0"/>
                </a:moveTo>
                <a:lnTo>
                  <a:pt x="1586056" y="0"/>
                </a:lnTo>
                <a:lnTo>
                  <a:pt x="1586056" y="838627"/>
                </a:lnTo>
                <a:lnTo>
                  <a:pt x="0" y="83862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1" name="TextBox 12">
            <a:extLst>
              <a:ext uri="{FF2B5EF4-FFF2-40B4-BE49-F238E27FC236}">
                <a16:creationId xmlns:a16="http://schemas.microsoft.com/office/drawing/2014/main" id="{68D94720-6230-FCB6-7001-CEC501FD51F1}"/>
              </a:ext>
            </a:extLst>
          </p:cNvPr>
          <p:cNvSpPr txBox="1"/>
          <p:nvPr/>
        </p:nvSpPr>
        <p:spPr>
          <a:xfrm>
            <a:off x="520574" y="788756"/>
            <a:ext cx="4894387" cy="2693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000"/>
              </a:lnSpc>
              <a:spcBef>
                <a:spcPct val="0"/>
              </a:spcBef>
            </a:pPr>
            <a:r>
              <a:rPr lang="en-US" sz="2000" dirty="0">
                <a:solidFill>
                  <a:srgbClr val="2D3E70"/>
                </a:solidFill>
                <a:latin typeface="Banburi Bold"/>
              </a:rPr>
              <a:t>Universitas </a:t>
            </a:r>
            <a:r>
              <a:rPr lang="en-US" sz="2000" dirty="0" err="1">
                <a:solidFill>
                  <a:srgbClr val="2D3E70"/>
                </a:solidFill>
                <a:latin typeface="Banburi Bold"/>
              </a:rPr>
              <a:t>Binaniaga</a:t>
            </a:r>
            <a:r>
              <a:rPr lang="en-US" sz="2000" dirty="0">
                <a:solidFill>
                  <a:srgbClr val="2D3E70"/>
                </a:solidFill>
                <a:latin typeface="Banburi Bold"/>
              </a:rPr>
              <a:t> Indonesia</a:t>
            </a:r>
          </a:p>
        </p:txBody>
      </p:sp>
      <p:sp>
        <p:nvSpPr>
          <p:cNvPr id="14" name="TextBox 27">
            <a:extLst>
              <a:ext uri="{FF2B5EF4-FFF2-40B4-BE49-F238E27FC236}">
                <a16:creationId xmlns:a16="http://schemas.microsoft.com/office/drawing/2014/main" id="{DD3B5A4F-8188-503B-BB6A-DEADC54B63AA}"/>
              </a:ext>
            </a:extLst>
          </p:cNvPr>
          <p:cNvSpPr txBox="1"/>
          <p:nvPr/>
        </p:nvSpPr>
        <p:spPr>
          <a:xfrm>
            <a:off x="1684642" y="1917966"/>
            <a:ext cx="11975058" cy="500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4350" lvl="0" indent="-514350" algn="l">
              <a:lnSpc>
                <a:spcPts val="3900"/>
              </a:lnSpc>
              <a:buFont typeface="+mj-lt"/>
              <a:buAutoNum type="arabicPeriod"/>
            </a:pPr>
            <a:r>
              <a:rPr lang="en-US" sz="2800" dirty="0">
                <a:solidFill>
                  <a:srgbClr val="2D3E70"/>
                </a:solidFill>
                <a:latin typeface="Banburi Bold"/>
              </a:rPr>
              <a:t>Dataset</a:t>
            </a:r>
          </a:p>
        </p:txBody>
      </p:sp>
      <p:sp>
        <p:nvSpPr>
          <p:cNvPr id="32" name="TextBox 24">
            <a:extLst>
              <a:ext uri="{FF2B5EF4-FFF2-40B4-BE49-F238E27FC236}">
                <a16:creationId xmlns:a16="http://schemas.microsoft.com/office/drawing/2014/main" id="{0F9DCD52-C89B-0A4C-629C-8C51E28FB358}"/>
              </a:ext>
            </a:extLst>
          </p:cNvPr>
          <p:cNvSpPr txBox="1"/>
          <p:nvPr/>
        </p:nvSpPr>
        <p:spPr>
          <a:xfrm>
            <a:off x="2068872" y="2482328"/>
            <a:ext cx="14645464" cy="4488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510"/>
              </a:lnSpc>
            </a:pPr>
            <a:r>
              <a:rPr lang="en-US" sz="2200" dirty="0" err="1">
                <a:solidFill>
                  <a:srgbClr val="2D3E70"/>
                </a:solidFill>
                <a:latin typeface="Banburi"/>
              </a:rPr>
              <a:t>Menjelaskan</a:t>
            </a:r>
            <a:r>
              <a:rPr lang="en-US" sz="2200" dirty="0">
                <a:solidFill>
                  <a:srgbClr val="2D3E70"/>
                </a:solidFill>
                <a:latin typeface="Banburi"/>
              </a:rPr>
              <a:t> variable yang </a:t>
            </a:r>
            <a:r>
              <a:rPr lang="en-US" sz="2200" dirty="0" err="1">
                <a:solidFill>
                  <a:srgbClr val="2D3E70"/>
                </a:solidFill>
                <a:latin typeface="Banburi"/>
              </a:rPr>
              <a:t>digunakan</a:t>
            </a:r>
            <a:r>
              <a:rPr lang="en-US" sz="2200" dirty="0">
                <a:solidFill>
                  <a:srgbClr val="2D3E70"/>
                </a:solidFill>
                <a:latin typeface="Banburi"/>
              </a:rPr>
              <a:t> </a:t>
            </a:r>
            <a:r>
              <a:rPr lang="en-US" sz="2200" dirty="0" err="1">
                <a:solidFill>
                  <a:srgbClr val="2D3E70"/>
                </a:solidFill>
                <a:latin typeface="Banburi"/>
              </a:rPr>
              <a:t>dalam</a:t>
            </a:r>
            <a:r>
              <a:rPr lang="en-US" sz="2200" dirty="0">
                <a:solidFill>
                  <a:srgbClr val="2D3E70"/>
                </a:solidFill>
                <a:latin typeface="Banburi"/>
              </a:rPr>
              <a:t> </a:t>
            </a:r>
            <a:r>
              <a:rPr lang="en-US" sz="2200" dirty="0" err="1">
                <a:solidFill>
                  <a:srgbClr val="2D3E70"/>
                </a:solidFill>
                <a:latin typeface="Banburi"/>
              </a:rPr>
              <a:t>menentukan</a:t>
            </a:r>
            <a:r>
              <a:rPr lang="en-US" sz="2200" dirty="0">
                <a:solidFill>
                  <a:srgbClr val="2D3E70"/>
                </a:solidFill>
                <a:latin typeface="Banburi"/>
              </a:rPr>
              <a:t> </a:t>
            </a:r>
            <a:r>
              <a:rPr lang="en-US" sz="2200" dirty="0" err="1">
                <a:solidFill>
                  <a:srgbClr val="2D3E70"/>
                </a:solidFill>
                <a:latin typeface="Banburi"/>
              </a:rPr>
              <a:t>harga</a:t>
            </a:r>
            <a:r>
              <a:rPr lang="en-US" sz="2200" dirty="0">
                <a:solidFill>
                  <a:srgbClr val="2D3E70"/>
                </a:solidFill>
                <a:latin typeface="Banburi"/>
              </a:rPr>
              <a:t> </a:t>
            </a:r>
            <a:r>
              <a:rPr lang="en-US" sz="2200" dirty="0" err="1">
                <a:solidFill>
                  <a:srgbClr val="2D3E70"/>
                </a:solidFill>
                <a:latin typeface="Banburi"/>
              </a:rPr>
              <a:t>sewa</a:t>
            </a:r>
            <a:r>
              <a:rPr lang="en-US" sz="2200" dirty="0">
                <a:solidFill>
                  <a:srgbClr val="2D3E70"/>
                </a:solidFill>
                <a:latin typeface="Banburi"/>
              </a:rPr>
              <a:t> </a:t>
            </a:r>
            <a:r>
              <a:rPr lang="en-US" sz="2200" dirty="0" err="1">
                <a:solidFill>
                  <a:srgbClr val="2D3E70"/>
                </a:solidFill>
                <a:latin typeface="Banburi"/>
              </a:rPr>
              <a:t>kamar</a:t>
            </a:r>
            <a:r>
              <a:rPr lang="en-US" sz="2200" dirty="0">
                <a:solidFill>
                  <a:srgbClr val="2D3E70"/>
                </a:solidFill>
                <a:latin typeface="Banburi"/>
              </a:rPr>
              <a:t> </a:t>
            </a:r>
            <a:r>
              <a:rPr lang="en-US" sz="2200" dirty="0" err="1">
                <a:solidFill>
                  <a:srgbClr val="2D3E70"/>
                </a:solidFill>
                <a:latin typeface="Banburi"/>
              </a:rPr>
              <a:t>kost</a:t>
            </a:r>
            <a:r>
              <a:rPr lang="en-US" sz="2200" dirty="0">
                <a:solidFill>
                  <a:srgbClr val="2D3E70"/>
                </a:solidFill>
                <a:latin typeface="Banburi"/>
              </a:rPr>
              <a:t> </a:t>
            </a:r>
            <a:r>
              <a:rPr lang="en-US" sz="2200" dirty="0" err="1">
                <a:solidFill>
                  <a:srgbClr val="2D3E70"/>
                </a:solidFill>
                <a:latin typeface="Banburi"/>
              </a:rPr>
              <a:t>beserta</a:t>
            </a:r>
            <a:r>
              <a:rPr lang="en-US" sz="2200" dirty="0">
                <a:solidFill>
                  <a:srgbClr val="2D3E70"/>
                </a:solidFill>
                <a:latin typeface="Banburi"/>
              </a:rPr>
              <a:t> rule/ </a:t>
            </a:r>
            <a:r>
              <a:rPr lang="en-US" sz="2200" dirty="0" err="1">
                <a:solidFill>
                  <a:srgbClr val="2D3E70"/>
                </a:solidFill>
                <a:latin typeface="Banburi"/>
              </a:rPr>
              <a:t>aturan</a:t>
            </a:r>
            <a:r>
              <a:rPr lang="en-US" sz="2200" dirty="0">
                <a:solidFill>
                  <a:srgbClr val="2D3E70"/>
                </a:solidFill>
                <a:latin typeface="Banburi"/>
              </a:rPr>
              <a:t> yang </a:t>
            </a:r>
            <a:r>
              <a:rPr lang="en-US" sz="2200" dirty="0" err="1">
                <a:solidFill>
                  <a:srgbClr val="2D3E70"/>
                </a:solidFill>
                <a:latin typeface="Banburi"/>
              </a:rPr>
              <a:t>digunakan</a:t>
            </a:r>
            <a:r>
              <a:rPr lang="en-US" sz="2200" dirty="0">
                <a:solidFill>
                  <a:srgbClr val="2D3E70"/>
                </a:solidFill>
                <a:latin typeface="Banburi"/>
              </a:rPr>
              <a:t> :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6722D582-72A8-7812-3FB1-D8656F14726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130957" y="3154785"/>
            <a:ext cx="6550682" cy="4080009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03811435-5EE6-5CDA-E352-61B3FBE90F7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993112" y="3158987"/>
            <a:ext cx="7210623" cy="4040853"/>
          </a:xfrm>
          <a:prstGeom prst="rect">
            <a:avLst/>
          </a:prstGeom>
        </p:spPr>
      </p:pic>
      <p:sp>
        <p:nvSpPr>
          <p:cNvPr id="37" name="TextBox 24">
            <a:extLst>
              <a:ext uri="{FF2B5EF4-FFF2-40B4-BE49-F238E27FC236}">
                <a16:creationId xmlns:a16="http://schemas.microsoft.com/office/drawing/2014/main" id="{463554B3-962D-B956-E44D-7B26BDE2660A}"/>
              </a:ext>
            </a:extLst>
          </p:cNvPr>
          <p:cNvSpPr txBox="1"/>
          <p:nvPr/>
        </p:nvSpPr>
        <p:spPr>
          <a:xfrm>
            <a:off x="2130957" y="7334342"/>
            <a:ext cx="6550682" cy="13465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lnSpc>
                <a:spcPts val="3510"/>
              </a:lnSpc>
            </a:pPr>
            <a:r>
              <a:rPr lang="en-US" sz="2200" dirty="0" err="1">
                <a:solidFill>
                  <a:srgbClr val="2D3E70"/>
                </a:solidFill>
                <a:latin typeface="Banburi"/>
              </a:rPr>
              <a:t>setiap</a:t>
            </a:r>
            <a:r>
              <a:rPr lang="en-US" sz="2200" dirty="0">
                <a:solidFill>
                  <a:srgbClr val="2D3E70"/>
                </a:solidFill>
                <a:latin typeface="Banburi"/>
              </a:rPr>
              <a:t> </a:t>
            </a:r>
            <a:r>
              <a:rPr lang="en-US" sz="2200" dirty="0" err="1">
                <a:solidFill>
                  <a:srgbClr val="2D3E70"/>
                </a:solidFill>
                <a:latin typeface="Banburi"/>
              </a:rPr>
              <a:t>himpunan</a:t>
            </a:r>
            <a:r>
              <a:rPr lang="en-US" sz="2200" dirty="0">
                <a:solidFill>
                  <a:srgbClr val="2D3E70"/>
                </a:solidFill>
                <a:latin typeface="Banburi"/>
              </a:rPr>
              <a:t> </a:t>
            </a:r>
            <a:r>
              <a:rPr lang="en-US" sz="2200" dirty="0" err="1">
                <a:solidFill>
                  <a:srgbClr val="2D3E70"/>
                </a:solidFill>
                <a:latin typeface="Banburi"/>
              </a:rPr>
              <a:t>memiliki</a:t>
            </a:r>
            <a:r>
              <a:rPr lang="en-US" sz="2200" dirty="0">
                <a:solidFill>
                  <a:srgbClr val="2D3E70"/>
                </a:solidFill>
                <a:latin typeface="Banburi"/>
              </a:rPr>
              <a:t> </a:t>
            </a:r>
            <a:r>
              <a:rPr lang="en-US" sz="2200" dirty="0" err="1">
                <a:solidFill>
                  <a:srgbClr val="2D3E70"/>
                </a:solidFill>
                <a:latin typeface="Banburi"/>
              </a:rPr>
              <a:t>nilai</a:t>
            </a:r>
            <a:r>
              <a:rPr lang="en-US" sz="2200" dirty="0">
                <a:solidFill>
                  <a:srgbClr val="2D3E70"/>
                </a:solidFill>
                <a:latin typeface="Banburi"/>
              </a:rPr>
              <a:t> range </a:t>
            </a:r>
            <a:r>
              <a:rPr lang="en-US" sz="2200" dirty="0" err="1">
                <a:solidFill>
                  <a:srgbClr val="2D3E70"/>
                </a:solidFill>
                <a:latin typeface="Banburi"/>
              </a:rPr>
              <a:t>untuk</a:t>
            </a:r>
            <a:r>
              <a:rPr lang="en-US" sz="2200" dirty="0">
                <a:solidFill>
                  <a:srgbClr val="2D3E70"/>
                </a:solidFill>
                <a:latin typeface="Banburi"/>
              </a:rPr>
              <a:t> </a:t>
            </a:r>
            <a:r>
              <a:rPr lang="en-US" sz="2200" dirty="0" err="1">
                <a:solidFill>
                  <a:srgbClr val="2D3E70"/>
                </a:solidFill>
                <a:latin typeface="Banburi"/>
              </a:rPr>
              <a:t>mempermudah</a:t>
            </a:r>
            <a:r>
              <a:rPr lang="en-US" sz="2200" dirty="0">
                <a:solidFill>
                  <a:srgbClr val="2D3E70"/>
                </a:solidFill>
                <a:latin typeface="Banburi"/>
              </a:rPr>
              <a:t> </a:t>
            </a:r>
            <a:r>
              <a:rPr lang="en-US" sz="2200" dirty="0" err="1">
                <a:solidFill>
                  <a:srgbClr val="2D3E70"/>
                </a:solidFill>
                <a:latin typeface="Banburi"/>
              </a:rPr>
              <a:t>dalam</a:t>
            </a:r>
            <a:r>
              <a:rPr lang="en-US" sz="2200" dirty="0">
                <a:solidFill>
                  <a:srgbClr val="2D3E70"/>
                </a:solidFill>
                <a:latin typeface="Banburi"/>
              </a:rPr>
              <a:t> </a:t>
            </a:r>
            <a:r>
              <a:rPr lang="en-US" sz="2200" dirty="0" err="1">
                <a:solidFill>
                  <a:srgbClr val="2D3E70"/>
                </a:solidFill>
                <a:latin typeface="Banburi"/>
              </a:rPr>
              <a:t>mencari</a:t>
            </a:r>
            <a:r>
              <a:rPr lang="en-US" sz="2200" dirty="0">
                <a:solidFill>
                  <a:srgbClr val="2D3E70"/>
                </a:solidFill>
                <a:latin typeface="Banburi"/>
              </a:rPr>
              <a:t> </a:t>
            </a:r>
            <a:r>
              <a:rPr lang="en-US" sz="2200" dirty="0" err="1">
                <a:solidFill>
                  <a:srgbClr val="2D3E70"/>
                </a:solidFill>
                <a:latin typeface="Banburi"/>
              </a:rPr>
              <a:t>derajat</a:t>
            </a:r>
            <a:r>
              <a:rPr lang="en-US" sz="2200" dirty="0">
                <a:solidFill>
                  <a:srgbClr val="2D3E70"/>
                </a:solidFill>
                <a:latin typeface="Banburi"/>
              </a:rPr>
              <a:t> </a:t>
            </a:r>
            <a:r>
              <a:rPr lang="en-US" sz="2200" dirty="0" err="1">
                <a:solidFill>
                  <a:srgbClr val="2D3E70"/>
                </a:solidFill>
                <a:latin typeface="Banburi"/>
              </a:rPr>
              <a:t>keanggotaan</a:t>
            </a:r>
            <a:r>
              <a:rPr lang="en-US" sz="2200" dirty="0">
                <a:solidFill>
                  <a:srgbClr val="2D3E70"/>
                </a:solidFill>
                <a:latin typeface="Banburi"/>
              </a:rPr>
              <a:t> pada </a:t>
            </a:r>
            <a:r>
              <a:rPr lang="en-US" sz="2200" dirty="0" err="1">
                <a:solidFill>
                  <a:srgbClr val="2D3E70"/>
                </a:solidFill>
                <a:latin typeface="Banburi"/>
              </a:rPr>
              <a:t>tahap</a:t>
            </a:r>
            <a:r>
              <a:rPr lang="en-US" sz="2200" dirty="0">
                <a:solidFill>
                  <a:srgbClr val="2D3E70"/>
                </a:solidFill>
                <a:latin typeface="Banburi"/>
              </a:rPr>
              <a:t> </a:t>
            </a:r>
            <a:r>
              <a:rPr lang="en-US" sz="2200" dirty="0" err="1">
                <a:solidFill>
                  <a:srgbClr val="2D3E70"/>
                </a:solidFill>
                <a:latin typeface="Banburi"/>
              </a:rPr>
              <a:t>fuzzyfikasi</a:t>
            </a:r>
            <a:endParaRPr lang="en-US" sz="2200" dirty="0">
              <a:solidFill>
                <a:srgbClr val="2D3E70"/>
              </a:solidFill>
              <a:latin typeface="Banburi"/>
            </a:endParaRPr>
          </a:p>
        </p:txBody>
      </p:sp>
      <p:sp>
        <p:nvSpPr>
          <p:cNvPr id="38" name="TextBox 24">
            <a:extLst>
              <a:ext uri="{FF2B5EF4-FFF2-40B4-BE49-F238E27FC236}">
                <a16:creationId xmlns:a16="http://schemas.microsoft.com/office/drawing/2014/main" id="{E625A788-4EE7-3164-A530-3F281B1915D7}"/>
              </a:ext>
            </a:extLst>
          </p:cNvPr>
          <p:cNvSpPr txBox="1"/>
          <p:nvPr/>
        </p:nvSpPr>
        <p:spPr>
          <a:xfrm>
            <a:off x="9198428" y="7312952"/>
            <a:ext cx="6550682" cy="8976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lnSpc>
                <a:spcPts val="3510"/>
              </a:lnSpc>
            </a:pPr>
            <a:r>
              <a:rPr lang="en-US" sz="2200" dirty="0" err="1">
                <a:solidFill>
                  <a:srgbClr val="2D3E70"/>
                </a:solidFill>
                <a:latin typeface="Banburi"/>
              </a:rPr>
              <a:t>nilai</a:t>
            </a:r>
            <a:r>
              <a:rPr lang="en-US" sz="2200" dirty="0">
                <a:solidFill>
                  <a:srgbClr val="2D3E70"/>
                </a:solidFill>
                <a:latin typeface="Banburi"/>
              </a:rPr>
              <a:t> </a:t>
            </a:r>
            <a:r>
              <a:rPr lang="en-US" sz="2200" dirty="0" err="1">
                <a:solidFill>
                  <a:srgbClr val="2D3E70"/>
                </a:solidFill>
                <a:latin typeface="Banburi"/>
              </a:rPr>
              <a:t>dari</a:t>
            </a:r>
            <a:r>
              <a:rPr lang="en-US" sz="2200" dirty="0">
                <a:solidFill>
                  <a:srgbClr val="2D3E70"/>
                </a:solidFill>
                <a:latin typeface="Banburi"/>
              </a:rPr>
              <a:t> data </a:t>
            </a:r>
            <a:r>
              <a:rPr lang="en-US" sz="2200" dirty="0" err="1">
                <a:solidFill>
                  <a:srgbClr val="2D3E70"/>
                </a:solidFill>
                <a:latin typeface="Banburi"/>
              </a:rPr>
              <a:t>variabel</a:t>
            </a:r>
            <a:r>
              <a:rPr lang="en-US" sz="2200" dirty="0">
                <a:solidFill>
                  <a:srgbClr val="2D3E70"/>
                </a:solidFill>
                <a:latin typeface="Banburi"/>
              </a:rPr>
              <a:t> </a:t>
            </a:r>
            <a:r>
              <a:rPr lang="en-US" sz="2200" dirty="0" err="1">
                <a:solidFill>
                  <a:srgbClr val="2D3E70"/>
                </a:solidFill>
                <a:latin typeface="Banburi"/>
              </a:rPr>
              <a:t>fasilitas</a:t>
            </a:r>
            <a:r>
              <a:rPr lang="en-US" sz="2200" dirty="0">
                <a:solidFill>
                  <a:srgbClr val="2D3E70"/>
                </a:solidFill>
                <a:latin typeface="Banburi"/>
              </a:rPr>
              <a:t>, </a:t>
            </a:r>
            <a:r>
              <a:rPr lang="en-US" sz="2200" dirty="0" err="1">
                <a:solidFill>
                  <a:srgbClr val="2D3E70"/>
                </a:solidFill>
                <a:latin typeface="Banburi"/>
              </a:rPr>
              <a:t>dimana</a:t>
            </a:r>
            <a:r>
              <a:rPr lang="en-US" sz="2200" dirty="0">
                <a:solidFill>
                  <a:srgbClr val="2D3E70"/>
                </a:solidFill>
                <a:latin typeface="Banburi"/>
              </a:rPr>
              <a:t> </a:t>
            </a:r>
            <a:r>
              <a:rPr lang="en-US" sz="2200" dirty="0" err="1">
                <a:solidFill>
                  <a:srgbClr val="2D3E70"/>
                </a:solidFill>
                <a:latin typeface="Banburi"/>
              </a:rPr>
              <a:t>setiap</a:t>
            </a:r>
            <a:r>
              <a:rPr lang="en-US" sz="2200" dirty="0">
                <a:solidFill>
                  <a:srgbClr val="2D3E70"/>
                </a:solidFill>
                <a:latin typeface="Banburi"/>
              </a:rPr>
              <a:t> item </a:t>
            </a:r>
          </a:p>
          <a:p>
            <a:pPr marL="0" lvl="0" indent="0" algn="just">
              <a:lnSpc>
                <a:spcPts val="3510"/>
              </a:lnSpc>
            </a:pPr>
            <a:r>
              <a:rPr lang="en-US" sz="2200" dirty="0" err="1">
                <a:solidFill>
                  <a:srgbClr val="2D3E70"/>
                </a:solidFill>
                <a:latin typeface="Banburi"/>
              </a:rPr>
              <a:t>bernilai</a:t>
            </a:r>
            <a:r>
              <a:rPr lang="en-US" sz="2200" dirty="0">
                <a:solidFill>
                  <a:srgbClr val="2D3E70"/>
                </a:solidFill>
                <a:latin typeface="Banburi"/>
              </a:rPr>
              <a:t> 1 agar </a:t>
            </a:r>
            <a:r>
              <a:rPr lang="en-US" sz="2200" dirty="0" err="1">
                <a:solidFill>
                  <a:srgbClr val="2D3E70"/>
                </a:solidFill>
                <a:latin typeface="Banburi"/>
              </a:rPr>
              <a:t>lebih</a:t>
            </a:r>
            <a:r>
              <a:rPr lang="en-US" sz="2200" dirty="0">
                <a:solidFill>
                  <a:srgbClr val="2D3E70"/>
                </a:solidFill>
                <a:latin typeface="Banburi"/>
              </a:rPr>
              <a:t> </a:t>
            </a:r>
            <a:r>
              <a:rPr lang="en-US" sz="2200" dirty="0" err="1">
                <a:solidFill>
                  <a:srgbClr val="2D3E70"/>
                </a:solidFill>
                <a:latin typeface="Banburi"/>
              </a:rPr>
              <a:t>mudah</a:t>
            </a:r>
            <a:r>
              <a:rPr lang="en-US" sz="2200" dirty="0">
                <a:solidFill>
                  <a:srgbClr val="2D3E70"/>
                </a:solidFill>
                <a:latin typeface="Banburi"/>
              </a:rPr>
              <a:t> </a:t>
            </a:r>
            <a:r>
              <a:rPr lang="en-US" sz="2200" dirty="0" err="1">
                <a:solidFill>
                  <a:srgbClr val="2D3E70"/>
                </a:solidFill>
                <a:latin typeface="Banburi"/>
              </a:rPr>
              <a:t>dalam</a:t>
            </a:r>
            <a:r>
              <a:rPr lang="en-US" sz="2200" dirty="0">
                <a:solidFill>
                  <a:srgbClr val="2D3E70"/>
                </a:solidFill>
                <a:latin typeface="Banburi"/>
              </a:rPr>
              <a:t> </a:t>
            </a:r>
            <a:r>
              <a:rPr lang="en-US" sz="2200" dirty="0" err="1">
                <a:solidFill>
                  <a:srgbClr val="2D3E70"/>
                </a:solidFill>
                <a:latin typeface="Banburi"/>
              </a:rPr>
              <a:t>pemrosesanya</a:t>
            </a:r>
            <a:r>
              <a:rPr lang="en-US" sz="2200" dirty="0">
                <a:solidFill>
                  <a:srgbClr val="2D3E70"/>
                </a:solidFill>
                <a:latin typeface="Banburi"/>
              </a:rPr>
              <a:t>.</a:t>
            </a:r>
          </a:p>
        </p:txBody>
      </p:sp>
      <p:sp>
        <p:nvSpPr>
          <p:cNvPr id="39" name="AutoShape 25">
            <a:extLst>
              <a:ext uri="{FF2B5EF4-FFF2-40B4-BE49-F238E27FC236}">
                <a16:creationId xmlns:a16="http://schemas.microsoft.com/office/drawing/2014/main" id="{A90C4B52-153C-558D-2F2C-F30B18CF66FD}"/>
              </a:ext>
            </a:extLst>
          </p:cNvPr>
          <p:cNvSpPr/>
          <p:nvPr/>
        </p:nvSpPr>
        <p:spPr>
          <a:xfrm flipV="1">
            <a:off x="1684642" y="2418103"/>
            <a:ext cx="2171700" cy="0"/>
          </a:xfrm>
          <a:prstGeom prst="line">
            <a:avLst/>
          </a:prstGeom>
          <a:ln w="47625" cap="flat">
            <a:solidFill>
              <a:srgbClr val="334989"/>
            </a:solidFill>
            <a:prstDash val="solid"/>
            <a:headEnd type="oval" w="lg" len="lg"/>
            <a:tailEnd type="none" w="sm" len="sm"/>
          </a:ln>
        </p:spPr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advTm="0">
        <p159:morph option="byObject"/>
      </p:transition>
    </mc:Choice>
    <mc:Fallback>
      <p:transition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925" b="-9925"/>
            </a:stretch>
          </a:blipFill>
        </p:spPr>
      </p:sp>
      <p:sp>
        <p:nvSpPr>
          <p:cNvPr id="3" name="Freeform 3"/>
          <p:cNvSpPr/>
          <p:nvPr/>
        </p:nvSpPr>
        <p:spPr>
          <a:xfrm flipH="1" flipV="1">
            <a:off x="-2114733" y="-1721461"/>
            <a:ext cx="9329683" cy="4571545"/>
          </a:xfrm>
          <a:custGeom>
            <a:avLst/>
            <a:gdLst/>
            <a:ahLst/>
            <a:cxnLst/>
            <a:rect l="l" t="t" r="r" b="b"/>
            <a:pathLst>
              <a:path w="9329683" h="4571545">
                <a:moveTo>
                  <a:pt x="9329682" y="4571545"/>
                </a:moveTo>
                <a:lnTo>
                  <a:pt x="0" y="4571545"/>
                </a:lnTo>
                <a:lnTo>
                  <a:pt x="0" y="0"/>
                </a:lnTo>
                <a:lnTo>
                  <a:pt x="9329682" y="0"/>
                </a:lnTo>
                <a:lnTo>
                  <a:pt x="9329682" y="4571545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Freeform 4"/>
          <p:cNvSpPr/>
          <p:nvPr/>
        </p:nvSpPr>
        <p:spPr>
          <a:xfrm>
            <a:off x="7645635" y="1564902"/>
            <a:ext cx="492788" cy="492788"/>
          </a:xfrm>
          <a:custGeom>
            <a:avLst/>
            <a:gdLst/>
            <a:ahLst/>
            <a:cxnLst/>
            <a:rect l="l" t="t" r="r" b="b"/>
            <a:pathLst>
              <a:path w="492788" h="492788">
                <a:moveTo>
                  <a:pt x="0" y="0"/>
                </a:moveTo>
                <a:lnTo>
                  <a:pt x="492788" y="0"/>
                </a:lnTo>
                <a:lnTo>
                  <a:pt x="492788" y="492788"/>
                </a:lnTo>
                <a:lnTo>
                  <a:pt x="0" y="49278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5" name="TextBox 5"/>
          <p:cNvSpPr txBox="1"/>
          <p:nvPr/>
        </p:nvSpPr>
        <p:spPr>
          <a:xfrm>
            <a:off x="10149577" y="373897"/>
            <a:ext cx="7109723" cy="2693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000"/>
              </a:lnSpc>
              <a:spcBef>
                <a:spcPct val="0"/>
              </a:spcBef>
            </a:pPr>
            <a:r>
              <a:rPr lang="en-US" sz="2000" dirty="0">
                <a:solidFill>
                  <a:srgbClr val="2D3E70"/>
                </a:solidFill>
                <a:latin typeface="Banburi Bold"/>
              </a:rPr>
              <a:t>Teknik </a:t>
            </a:r>
            <a:r>
              <a:rPr lang="en-US" sz="2000" dirty="0" err="1">
                <a:solidFill>
                  <a:srgbClr val="2D3E70"/>
                </a:solidFill>
                <a:latin typeface="Banburi Bold"/>
              </a:rPr>
              <a:t>Informatika</a:t>
            </a:r>
            <a:endParaRPr lang="en-US" sz="2000" dirty="0">
              <a:solidFill>
                <a:srgbClr val="2D3E70"/>
              </a:solidFill>
              <a:latin typeface="Banburi Bold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10442632" y="8424210"/>
            <a:ext cx="427267" cy="411069"/>
          </a:xfrm>
          <a:custGeom>
            <a:avLst/>
            <a:gdLst/>
            <a:ahLst/>
            <a:cxnLst/>
            <a:rect l="l" t="t" r="r" b="b"/>
            <a:pathLst>
              <a:path w="427267" h="411069">
                <a:moveTo>
                  <a:pt x="0" y="0"/>
                </a:moveTo>
                <a:lnTo>
                  <a:pt x="427267" y="0"/>
                </a:lnTo>
                <a:lnTo>
                  <a:pt x="427267" y="411069"/>
                </a:lnTo>
                <a:lnTo>
                  <a:pt x="0" y="41106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r="-234639"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-651290" y="736801"/>
            <a:ext cx="5387252" cy="590148"/>
            <a:chOff x="0" y="0"/>
            <a:chExt cx="1418865" cy="15543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418865" cy="155430"/>
            </a:xfrm>
            <a:custGeom>
              <a:avLst/>
              <a:gdLst/>
              <a:ahLst/>
              <a:cxnLst/>
              <a:rect l="l" t="t" r="r" b="b"/>
              <a:pathLst>
                <a:path w="1418865" h="155430">
                  <a:moveTo>
                    <a:pt x="73291" y="0"/>
                  </a:moveTo>
                  <a:lnTo>
                    <a:pt x="1345573" y="0"/>
                  </a:lnTo>
                  <a:cubicBezTo>
                    <a:pt x="1386051" y="0"/>
                    <a:pt x="1418865" y="32814"/>
                    <a:pt x="1418865" y="73291"/>
                  </a:cubicBezTo>
                  <a:lnTo>
                    <a:pt x="1418865" y="82139"/>
                  </a:lnTo>
                  <a:cubicBezTo>
                    <a:pt x="1418865" y="122616"/>
                    <a:pt x="1386051" y="155430"/>
                    <a:pt x="1345573" y="155430"/>
                  </a:cubicBezTo>
                  <a:lnTo>
                    <a:pt x="73291" y="155430"/>
                  </a:lnTo>
                  <a:cubicBezTo>
                    <a:pt x="32814" y="155430"/>
                    <a:pt x="0" y="122616"/>
                    <a:pt x="0" y="82139"/>
                  </a:cubicBezTo>
                  <a:lnTo>
                    <a:pt x="0" y="73291"/>
                  </a:lnTo>
                  <a:cubicBezTo>
                    <a:pt x="0" y="32814"/>
                    <a:pt x="32814" y="0"/>
                    <a:pt x="73291" y="0"/>
                  </a:cubicBezTo>
                  <a:close/>
                </a:path>
              </a:pathLst>
            </a:custGeom>
            <a:solidFill>
              <a:srgbClr val="F1C636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38100"/>
              <a:ext cx="1418865" cy="1173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00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-803690" y="584401"/>
            <a:ext cx="5387252" cy="590148"/>
            <a:chOff x="0" y="0"/>
            <a:chExt cx="1418865" cy="15543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418865" cy="155430"/>
            </a:xfrm>
            <a:custGeom>
              <a:avLst/>
              <a:gdLst/>
              <a:ahLst/>
              <a:cxnLst/>
              <a:rect l="l" t="t" r="r" b="b"/>
              <a:pathLst>
                <a:path w="1418865" h="155430">
                  <a:moveTo>
                    <a:pt x="73291" y="0"/>
                  </a:moveTo>
                  <a:lnTo>
                    <a:pt x="1345573" y="0"/>
                  </a:lnTo>
                  <a:cubicBezTo>
                    <a:pt x="1386051" y="0"/>
                    <a:pt x="1418865" y="32814"/>
                    <a:pt x="1418865" y="73291"/>
                  </a:cubicBezTo>
                  <a:lnTo>
                    <a:pt x="1418865" y="82139"/>
                  </a:lnTo>
                  <a:cubicBezTo>
                    <a:pt x="1418865" y="122616"/>
                    <a:pt x="1386051" y="155430"/>
                    <a:pt x="1345573" y="155430"/>
                  </a:cubicBezTo>
                  <a:lnTo>
                    <a:pt x="73291" y="155430"/>
                  </a:lnTo>
                  <a:cubicBezTo>
                    <a:pt x="32814" y="155430"/>
                    <a:pt x="0" y="122616"/>
                    <a:pt x="0" y="82139"/>
                  </a:cubicBezTo>
                  <a:lnTo>
                    <a:pt x="0" y="73291"/>
                  </a:lnTo>
                  <a:cubicBezTo>
                    <a:pt x="0" y="32814"/>
                    <a:pt x="32814" y="0"/>
                    <a:pt x="73291" y="0"/>
                  </a:cubicBezTo>
                  <a:close/>
                </a:path>
              </a:pathLst>
            </a:custGeom>
            <a:solidFill>
              <a:srgbClr val="E8EBF4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38100"/>
              <a:ext cx="1418865" cy="1173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00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5746774" y="9264851"/>
            <a:ext cx="5387252" cy="590148"/>
            <a:chOff x="0" y="0"/>
            <a:chExt cx="1418865" cy="15543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418865" cy="155430"/>
            </a:xfrm>
            <a:custGeom>
              <a:avLst/>
              <a:gdLst/>
              <a:ahLst/>
              <a:cxnLst/>
              <a:rect l="l" t="t" r="r" b="b"/>
              <a:pathLst>
                <a:path w="1418865" h="155430">
                  <a:moveTo>
                    <a:pt x="73291" y="0"/>
                  </a:moveTo>
                  <a:lnTo>
                    <a:pt x="1345573" y="0"/>
                  </a:lnTo>
                  <a:cubicBezTo>
                    <a:pt x="1386051" y="0"/>
                    <a:pt x="1418865" y="32814"/>
                    <a:pt x="1418865" y="73291"/>
                  </a:cubicBezTo>
                  <a:lnTo>
                    <a:pt x="1418865" y="82139"/>
                  </a:lnTo>
                  <a:cubicBezTo>
                    <a:pt x="1418865" y="122616"/>
                    <a:pt x="1386051" y="155430"/>
                    <a:pt x="1345573" y="155430"/>
                  </a:cubicBezTo>
                  <a:lnTo>
                    <a:pt x="73291" y="155430"/>
                  </a:lnTo>
                  <a:cubicBezTo>
                    <a:pt x="32814" y="155430"/>
                    <a:pt x="0" y="122616"/>
                    <a:pt x="0" y="82139"/>
                  </a:cubicBezTo>
                  <a:lnTo>
                    <a:pt x="0" y="73291"/>
                  </a:lnTo>
                  <a:cubicBezTo>
                    <a:pt x="0" y="32814"/>
                    <a:pt x="32814" y="0"/>
                    <a:pt x="73291" y="0"/>
                  </a:cubicBezTo>
                  <a:close/>
                </a:path>
              </a:pathLst>
            </a:custGeom>
            <a:solidFill>
              <a:srgbClr val="F1C636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38100"/>
              <a:ext cx="1418865" cy="1173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00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5594374" y="9112451"/>
            <a:ext cx="5387252" cy="590148"/>
            <a:chOff x="0" y="0"/>
            <a:chExt cx="1418865" cy="15543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418865" cy="155430"/>
            </a:xfrm>
            <a:custGeom>
              <a:avLst/>
              <a:gdLst/>
              <a:ahLst/>
              <a:cxnLst/>
              <a:rect l="l" t="t" r="r" b="b"/>
              <a:pathLst>
                <a:path w="1418865" h="155430">
                  <a:moveTo>
                    <a:pt x="73291" y="0"/>
                  </a:moveTo>
                  <a:lnTo>
                    <a:pt x="1345573" y="0"/>
                  </a:lnTo>
                  <a:cubicBezTo>
                    <a:pt x="1386051" y="0"/>
                    <a:pt x="1418865" y="32814"/>
                    <a:pt x="1418865" y="73291"/>
                  </a:cubicBezTo>
                  <a:lnTo>
                    <a:pt x="1418865" y="82139"/>
                  </a:lnTo>
                  <a:cubicBezTo>
                    <a:pt x="1418865" y="122616"/>
                    <a:pt x="1386051" y="155430"/>
                    <a:pt x="1345573" y="155430"/>
                  </a:cubicBezTo>
                  <a:lnTo>
                    <a:pt x="73291" y="155430"/>
                  </a:lnTo>
                  <a:cubicBezTo>
                    <a:pt x="32814" y="155430"/>
                    <a:pt x="0" y="122616"/>
                    <a:pt x="0" y="82139"/>
                  </a:cubicBezTo>
                  <a:lnTo>
                    <a:pt x="0" y="73291"/>
                  </a:lnTo>
                  <a:cubicBezTo>
                    <a:pt x="0" y="32814"/>
                    <a:pt x="32814" y="0"/>
                    <a:pt x="73291" y="0"/>
                  </a:cubicBezTo>
                  <a:close/>
                </a:path>
              </a:pathLst>
            </a:custGeom>
            <a:solidFill>
              <a:srgbClr val="E8EBF4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38100"/>
              <a:ext cx="1418865" cy="1173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00"/>
                </a:lnSpc>
              </a:pPr>
              <a:endParaRPr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15905695" y="9296400"/>
            <a:ext cx="2008858" cy="2693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000"/>
              </a:lnSpc>
              <a:spcBef>
                <a:spcPct val="0"/>
              </a:spcBef>
            </a:pPr>
            <a:r>
              <a:rPr lang="en-US" sz="2000" dirty="0">
                <a:solidFill>
                  <a:srgbClr val="2D3E70"/>
                </a:solidFill>
                <a:latin typeface="Banburi Bold"/>
              </a:rPr>
              <a:t>Halaman 09</a:t>
            </a:r>
          </a:p>
        </p:txBody>
      </p:sp>
      <p:sp>
        <p:nvSpPr>
          <p:cNvPr id="32" name="Freeform 32"/>
          <p:cNvSpPr/>
          <p:nvPr/>
        </p:nvSpPr>
        <p:spPr>
          <a:xfrm>
            <a:off x="16571145" y="3805706"/>
            <a:ext cx="688155" cy="2293851"/>
          </a:xfrm>
          <a:custGeom>
            <a:avLst/>
            <a:gdLst/>
            <a:ahLst/>
            <a:cxnLst/>
            <a:rect l="l" t="t" r="r" b="b"/>
            <a:pathLst>
              <a:path w="688155" h="2293851">
                <a:moveTo>
                  <a:pt x="0" y="0"/>
                </a:moveTo>
                <a:lnTo>
                  <a:pt x="688155" y="0"/>
                </a:lnTo>
                <a:lnTo>
                  <a:pt x="688155" y="2293851"/>
                </a:lnTo>
                <a:lnTo>
                  <a:pt x="0" y="229385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33" name="TextBox 12">
            <a:extLst>
              <a:ext uri="{FF2B5EF4-FFF2-40B4-BE49-F238E27FC236}">
                <a16:creationId xmlns:a16="http://schemas.microsoft.com/office/drawing/2014/main" id="{E9563685-878B-D790-B035-CF7166A3B21F}"/>
              </a:ext>
            </a:extLst>
          </p:cNvPr>
          <p:cNvSpPr txBox="1"/>
          <p:nvPr/>
        </p:nvSpPr>
        <p:spPr>
          <a:xfrm>
            <a:off x="520574" y="788756"/>
            <a:ext cx="4894387" cy="2693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000"/>
              </a:lnSpc>
              <a:spcBef>
                <a:spcPct val="0"/>
              </a:spcBef>
            </a:pPr>
            <a:r>
              <a:rPr lang="en-US" sz="2000" dirty="0">
                <a:solidFill>
                  <a:srgbClr val="2D3E70"/>
                </a:solidFill>
                <a:latin typeface="Banburi Bold"/>
              </a:rPr>
              <a:t>Universitas </a:t>
            </a:r>
            <a:r>
              <a:rPr lang="en-US" sz="2000" dirty="0" err="1">
                <a:solidFill>
                  <a:srgbClr val="2D3E70"/>
                </a:solidFill>
                <a:latin typeface="Banburi Bold"/>
              </a:rPr>
              <a:t>Binaniaga</a:t>
            </a:r>
            <a:r>
              <a:rPr lang="en-US" sz="2000" dirty="0">
                <a:solidFill>
                  <a:srgbClr val="2D3E70"/>
                </a:solidFill>
                <a:latin typeface="Banburi Bold"/>
              </a:rPr>
              <a:t> Indonesia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09B9AC37-035B-F2D8-6EE2-C08981D2878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23257" y="2233582"/>
            <a:ext cx="7214950" cy="2005512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7D3052A7-2DEC-5CE1-99C1-0917532BF58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38200" y="4000500"/>
            <a:ext cx="7214950" cy="6179086"/>
          </a:xfrm>
          <a:prstGeom prst="rect">
            <a:avLst/>
          </a:prstGeom>
        </p:spPr>
      </p:pic>
      <p:sp>
        <p:nvSpPr>
          <p:cNvPr id="38" name="TextBox 24">
            <a:extLst>
              <a:ext uri="{FF2B5EF4-FFF2-40B4-BE49-F238E27FC236}">
                <a16:creationId xmlns:a16="http://schemas.microsoft.com/office/drawing/2014/main" id="{46435334-EFFA-20F4-530A-7A79C9874DCF}"/>
              </a:ext>
            </a:extLst>
          </p:cNvPr>
          <p:cNvSpPr txBox="1"/>
          <p:nvPr/>
        </p:nvSpPr>
        <p:spPr>
          <a:xfrm>
            <a:off x="8369227" y="4672832"/>
            <a:ext cx="7913551" cy="17953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just">
              <a:lnSpc>
                <a:spcPts val="3510"/>
              </a:lnSpc>
            </a:pPr>
            <a:r>
              <a:rPr lang="en-US" sz="2200" dirty="0" err="1">
                <a:solidFill>
                  <a:srgbClr val="2D3E70"/>
                </a:solidFill>
                <a:latin typeface="Banburi"/>
              </a:rPr>
              <a:t>Tabel</a:t>
            </a:r>
            <a:r>
              <a:rPr lang="en-US" sz="2200" dirty="0">
                <a:solidFill>
                  <a:srgbClr val="2D3E70"/>
                </a:solidFill>
                <a:latin typeface="Banburi"/>
              </a:rPr>
              <a:t> </a:t>
            </a:r>
            <a:r>
              <a:rPr lang="en-US" sz="2200" dirty="0" err="1">
                <a:solidFill>
                  <a:srgbClr val="2D3E70"/>
                </a:solidFill>
                <a:latin typeface="Banburi"/>
              </a:rPr>
              <a:t>ini</a:t>
            </a:r>
            <a:r>
              <a:rPr lang="en-US" sz="2200" dirty="0">
                <a:solidFill>
                  <a:srgbClr val="2D3E70"/>
                </a:solidFill>
                <a:latin typeface="Banburi"/>
              </a:rPr>
              <a:t> </a:t>
            </a:r>
            <a:r>
              <a:rPr lang="en-US" sz="2200" dirty="0" err="1">
                <a:solidFill>
                  <a:srgbClr val="2D3E70"/>
                </a:solidFill>
                <a:latin typeface="Banburi"/>
              </a:rPr>
              <a:t>berisikan</a:t>
            </a:r>
            <a:r>
              <a:rPr lang="en-US" sz="2200" dirty="0">
                <a:solidFill>
                  <a:srgbClr val="2D3E70"/>
                </a:solidFill>
                <a:latin typeface="Banburi"/>
              </a:rPr>
              <a:t> rule – rule </a:t>
            </a:r>
            <a:r>
              <a:rPr lang="en-US" sz="2200" dirty="0" err="1">
                <a:solidFill>
                  <a:srgbClr val="2D3E70"/>
                </a:solidFill>
                <a:latin typeface="Banburi"/>
              </a:rPr>
              <a:t>atau</a:t>
            </a:r>
            <a:r>
              <a:rPr lang="en-US" sz="2200" dirty="0">
                <a:solidFill>
                  <a:srgbClr val="2D3E70"/>
                </a:solidFill>
                <a:latin typeface="Banburi"/>
              </a:rPr>
              <a:t> </a:t>
            </a:r>
            <a:r>
              <a:rPr lang="en-US" sz="2200" dirty="0" err="1">
                <a:solidFill>
                  <a:srgbClr val="2D3E70"/>
                </a:solidFill>
                <a:latin typeface="Banburi"/>
              </a:rPr>
              <a:t>aturan</a:t>
            </a:r>
            <a:r>
              <a:rPr lang="en-US" sz="2200" dirty="0">
                <a:solidFill>
                  <a:srgbClr val="2D3E70"/>
                </a:solidFill>
                <a:latin typeface="Banburi"/>
              </a:rPr>
              <a:t> yang </a:t>
            </a:r>
            <a:r>
              <a:rPr lang="en-US" sz="2200" dirty="0" err="1">
                <a:solidFill>
                  <a:srgbClr val="2D3E70"/>
                </a:solidFill>
                <a:latin typeface="Banburi"/>
              </a:rPr>
              <a:t>digunakan</a:t>
            </a:r>
            <a:r>
              <a:rPr lang="en-US" sz="2200" dirty="0">
                <a:solidFill>
                  <a:srgbClr val="2D3E70"/>
                </a:solidFill>
                <a:latin typeface="Banburi"/>
              </a:rPr>
              <a:t>  </a:t>
            </a:r>
            <a:r>
              <a:rPr lang="en-US" sz="2200" dirty="0" err="1">
                <a:solidFill>
                  <a:srgbClr val="2D3E70"/>
                </a:solidFill>
                <a:latin typeface="Banburi"/>
              </a:rPr>
              <a:t>dimana</a:t>
            </a:r>
            <a:r>
              <a:rPr lang="en-US" sz="2200" dirty="0">
                <a:solidFill>
                  <a:srgbClr val="2D3E70"/>
                </a:solidFill>
                <a:latin typeface="Banburi"/>
              </a:rPr>
              <a:t> </a:t>
            </a:r>
            <a:r>
              <a:rPr lang="en-US" sz="2200" dirty="0" err="1">
                <a:solidFill>
                  <a:srgbClr val="2D3E70"/>
                </a:solidFill>
                <a:latin typeface="Banburi"/>
              </a:rPr>
              <a:t>nanti</a:t>
            </a:r>
            <a:r>
              <a:rPr lang="en-US" sz="2200" dirty="0">
                <a:solidFill>
                  <a:srgbClr val="2D3E70"/>
                </a:solidFill>
                <a:latin typeface="Banburi"/>
              </a:rPr>
              <a:t> </a:t>
            </a:r>
            <a:r>
              <a:rPr lang="en-US" sz="2200" dirty="0" err="1">
                <a:solidFill>
                  <a:srgbClr val="2D3E70"/>
                </a:solidFill>
                <a:latin typeface="Banburi"/>
              </a:rPr>
              <a:t>setiap</a:t>
            </a:r>
            <a:r>
              <a:rPr lang="en-US" sz="2200" dirty="0">
                <a:solidFill>
                  <a:srgbClr val="2D3E70"/>
                </a:solidFill>
                <a:latin typeface="Banburi"/>
              </a:rPr>
              <a:t> rule </a:t>
            </a:r>
            <a:r>
              <a:rPr lang="en-US" sz="2200" dirty="0" err="1">
                <a:solidFill>
                  <a:srgbClr val="2D3E70"/>
                </a:solidFill>
                <a:latin typeface="Banburi"/>
              </a:rPr>
              <a:t>akan</a:t>
            </a:r>
            <a:r>
              <a:rPr lang="en-US" sz="2200" dirty="0">
                <a:solidFill>
                  <a:srgbClr val="2D3E70"/>
                </a:solidFill>
                <a:latin typeface="Banburi"/>
              </a:rPr>
              <a:t> </a:t>
            </a:r>
            <a:r>
              <a:rPr lang="en-US" sz="2200" dirty="0" err="1">
                <a:solidFill>
                  <a:srgbClr val="2D3E70"/>
                </a:solidFill>
                <a:latin typeface="Banburi"/>
              </a:rPr>
              <a:t>dicari</a:t>
            </a:r>
            <a:r>
              <a:rPr lang="en-US" sz="2200" dirty="0">
                <a:solidFill>
                  <a:srgbClr val="2D3E70"/>
                </a:solidFill>
                <a:latin typeface="Banburi"/>
              </a:rPr>
              <a:t> </a:t>
            </a:r>
            <a:r>
              <a:rPr lang="en-US" sz="2200" dirty="0" err="1">
                <a:solidFill>
                  <a:srgbClr val="2D3E70"/>
                </a:solidFill>
                <a:latin typeface="Banburi"/>
              </a:rPr>
              <a:t>nilai</a:t>
            </a:r>
            <a:r>
              <a:rPr lang="en-US" sz="2200" dirty="0">
                <a:solidFill>
                  <a:srgbClr val="2D3E70"/>
                </a:solidFill>
                <a:latin typeface="Banburi"/>
              </a:rPr>
              <a:t> a-</a:t>
            </a:r>
            <a:r>
              <a:rPr lang="en-US" sz="2200" dirty="0" err="1">
                <a:solidFill>
                  <a:srgbClr val="2D3E70"/>
                </a:solidFill>
                <a:latin typeface="Banburi"/>
              </a:rPr>
              <a:t>predikat</a:t>
            </a:r>
            <a:r>
              <a:rPr lang="en-US" sz="2200" dirty="0">
                <a:solidFill>
                  <a:srgbClr val="2D3E70"/>
                </a:solidFill>
                <a:latin typeface="Banburi"/>
              </a:rPr>
              <a:t> </a:t>
            </a:r>
            <a:r>
              <a:rPr lang="en-US" sz="2200" dirty="0" err="1">
                <a:solidFill>
                  <a:srgbClr val="2D3E70"/>
                </a:solidFill>
                <a:latin typeface="Banburi"/>
              </a:rPr>
              <a:t>atau</a:t>
            </a:r>
            <a:r>
              <a:rPr lang="en-US" sz="2200" dirty="0">
                <a:solidFill>
                  <a:srgbClr val="2D3E70"/>
                </a:solidFill>
                <a:latin typeface="Banburi"/>
              </a:rPr>
              <a:t> fire </a:t>
            </a:r>
            <a:r>
              <a:rPr lang="en-US" sz="2200" dirty="0" err="1">
                <a:solidFill>
                  <a:srgbClr val="2D3E70"/>
                </a:solidFill>
                <a:latin typeface="Banburi"/>
              </a:rPr>
              <a:t>strenght</a:t>
            </a:r>
            <a:r>
              <a:rPr lang="en-US" sz="2200" dirty="0">
                <a:solidFill>
                  <a:srgbClr val="2D3E70"/>
                </a:solidFill>
                <a:latin typeface="Banburi"/>
              </a:rPr>
              <a:t> dan </a:t>
            </a:r>
            <a:r>
              <a:rPr lang="en-US" sz="2200" dirty="0" err="1">
                <a:solidFill>
                  <a:srgbClr val="2D3E70"/>
                </a:solidFill>
                <a:latin typeface="Banburi"/>
              </a:rPr>
              <a:t>nlai</a:t>
            </a:r>
            <a:r>
              <a:rPr lang="en-US" sz="2200" dirty="0">
                <a:solidFill>
                  <a:srgbClr val="2D3E70"/>
                </a:solidFill>
                <a:latin typeface="Banburi"/>
              </a:rPr>
              <a:t> z pada </a:t>
            </a:r>
            <a:r>
              <a:rPr lang="en-US" sz="2200" dirty="0" err="1">
                <a:solidFill>
                  <a:srgbClr val="2D3E70"/>
                </a:solidFill>
                <a:latin typeface="Banburi"/>
              </a:rPr>
              <a:t>tahapan</a:t>
            </a:r>
            <a:r>
              <a:rPr lang="en-US" sz="2200" dirty="0">
                <a:solidFill>
                  <a:srgbClr val="2D3E70"/>
                </a:solidFill>
                <a:latin typeface="Banburi"/>
              </a:rPr>
              <a:t> </a:t>
            </a:r>
            <a:r>
              <a:rPr lang="en-US" sz="2200" dirty="0" err="1">
                <a:solidFill>
                  <a:srgbClr val="2D3E70"/>
                </a:solidFill>
                <a:latin typeface="Banburi"/>
              </a:rPr>
              <a:t>inferensi</a:t>
            </a:r>
            <a:r>
              <a:rPr lang="en-US" sz="2200" dirty="0">
                <a:solidFill>
                  <a:srgbClr val="2D3E70"/>
                </a:solidFill>
                <a:latin typeface="Banburi"/>
              </a:rPr>
              <a:t> dan </a:t>
            </a:r>
            <a:r>
              <a:rPr lang="en-US" sz="2200" dirty="0" err="1">
                <a:solidFill>
                  <a:srgbClr val="2D3E70"/>
                </a:solidFill>
                <a:latin typeface="Banburi"/>
              </a:rPr>
              <a:t>nanti</a:t>
            </a:r>
            <a:r>
              <a:rPr lang="en-US" sz="2200" dirty="0">
                <a:solidFill>
                  <a:srgbClr val="2D3E70"/>
                </a:solidFill>
                <a:latin typeface="Banburi"/>
              </a:rPr>
              <a:t> </a:t>
            </a:r>
            <a:r>
              <a:rPr lang="en-US" sz="2200" dirty="0" err="1">
                <a:solidFill>
                  <a:srgbClr val="2D3E70"/>
                </a:solidFill>
                <a:latin typeface="Banburi"/>
              </a:rPr>
              <a:t>digunakan</a:t>
            </a:r>
            <a:r>
              <a:rPr lang="en-US" sz="2200" dirty="0">
                <a:solidFill>
                  <a:srgbClr val="2D3E70"/>
                </a:solidFill>
                <a:latin typeface="Banburi"/>
              </a:rPr>
              <a:t> </a:t>
            </a:r>
            <a:r>
              <a:rPr lang="en-US" sz="2200" dirty="0" err="1">
                <a:solidFill>
                  <a:srgbClr val="2D3E70"/>
                </a:solidFill>
                <a:latin typeface="Banburi"/>
              </a:rPr>
              <a:t>untuk</a:t>
            </a:r>
            <a:r>
              <a:rPr lang="en-US" sz="2200" dirty="0">
                <a:solidFill>
                  <a:srgbClr val="2D3E70"/>
                </a:solidFill>
                <a:latin typeface="Banburi"/>
              </a:rPr>
              <a:t> </a:t>
            </a:r>
            <a:r>
              <a:rPr lang="en-US" sz="2200" dirty="0" err="1">
                <a:solidFill>
                  <a:srgbClr val="2D3E70"/>
                </a:solidFill>
                <a:latin typeface="Banburi"/>
              </a:rPr>
              <a:t>peentuan</a:t>
            </a:r>
            <a:r>
              <a:rPr lang="en-US" sz="2200" dirty="0">
                <a:solidFill>
                  <a:srgbClr val="2D3E70"/>
                </a:solidFill>
                <a:latin typeface="Banburi"/>
              </a:rPr>
              <a:t> </a:t>
            </a:r>
            <a:r>
              <a:rPr lang="en-US" sz="2200" dirty="0" err="1">
                <a:solidFill>
                  <a:srgbClr val="2D3E70"/>
                </a:solidFill>
                <a:latin typeface="Banburi"/>
              </a:rPr>
              <a:t>hasil</a:t>
            </a:r>
            <a:r>
              <a:rPr lang="en-US" sz="2200" dirty="0">
                <a:solidFill>
                  <a:srgbClr val="2D3E70"/>
                </a:solidFill>
                <a:latin typeface="Banburi"/>
              </a:rPr>
              <a:t> </a:t>
            </a:r>
            <a:r>
              <a:rPr lang="en-US" sz="2200" dirty="0" err="1">
                <a:solidFill>
                  <a:srgbClr val="2D3E70"/>
                </a:solidFill>
                <a:latin typeface="Banburi"/>
              </a:rPr>
              <a:t>outputnya</a:t>
            </a:r>
            <a:r>
              <a:rPr lang="en-US" sz="2200" dirty="0">
                <a:solidFill>
                  <a:srgbClr val="2D3E70"/>
                </a:solidFill>
                <a:latin typeface="Banburi"/>
              </a:rPr>
              <a:t> crisp.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advTm="0">
        <p159:morph option="byObject"/>
      </p:transition>
    </mc:Choice>
    <mc:Fallback>
      <p:transition advTm="0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1244</TotalTime>
  <Words>1187</Words>
  <Application>Microsoft Office PowerPoint</Application>
  <PresentationFormat>Custom</PresentationFormat>
  <Paragraphs>136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5" baseType="lpstr">
      <vt:lpstr>Banburi</vt:lpstr>
      <vt:lpstr>Banburi Bold</vt:lpstr>
      <vt:lpstr>Calibri</vt:lpstr>
      <vt:lpstr>Wingdings</vt:lpstr>
      <vt:lpstr>Arial</vt:lpstr>
      <vt:lpstr>Brasika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Biru Abstrak Memphis Presentasi Sidang Skripsi</dc:title>
  <dc:creator>syafa deliya</dc:creator>
  <cp:lastModifiedBy>syafa deliya</cp:lastModifiedBy>
  <cp:revision>22</cp:revision>
  <dcterms:created xsi:type="dcterms:W3CDTF">2006-08-16T00:00:00Z</dcterms:created>
  <dcterms:modified xsi:type="dcterms:W3CDTF">2023-12-15T03:01:16Z</dcterms:modified>
  <dc:identifier>DAF2Nk4kufA</dc:identifier>
</cp:coreProperties>
</file>